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31"/>
  </p:notesMasterIdLst>
  <p:handoutMasterIdLst>
    <p:handoutMasterId r:id="rId32"/>
  </p:handoutMasterIdLst>
  <p:sldIdLst>
    <p:sldId id="382" r:id="rId2"/>
    <p:sldId id="384" r:id="rId3"/>
    <p:sldId id="385" r:id="rId4"/>
    <p:sldId id="386" r:id="rId5"/>
    <p:sldId id="389" r:id="rId6"/>
    <p:sldId id="392" r:id="rId7"/>
    <p:sldId id="396" r:id="rId8"/>
    <p:sldId id="428" r:id="rId9"/>
    <p:sldId id="398" r:id="rId10"/>
    <p:sldId id="399" r:id="rId11"/>
    <p:sldId id="400" r:id="rId12"/>
    <p:sldId id="416" r:id="rId13"/>
    <p:sldId id="415" r:id="rId14"/>
    <p:sldId id="417" r:id="rId15"/>
    <p:sldId id="418" r:id="rId16"/>
    <p:sldId id="419" r:id="rId17"/>
    <p:sldId id="420" r:id="rId18"/>
    <p:sldId id="421" r:id="rId19"/>
    <p:sldId id="422" r:id="rId20"/>
    <p:sldId id="423" r:id="rId21"/>
    <p:sldId id="424" r:id="rId22"/>
    <p:sldId id="429" r:id="rId23"/>
    <p:sldId id="430" r:id="rId24"/>
    <p:sldId id="431" r:id="rId25"/>
    <p:sldId id="432" r:id="rId26"/>
    <p:sldId id="433" r:id="rId27"/>
    <p:sldId id="434" r:id="rId28"/>
    <p:sldId id="435" r:id="rId29"/>
    <p:sldId id="436" r:id="rId30"/>
  </p:sldIdLst>
  <p:sldSz cx="9144000" cy="6858000" type="screen4x3"/>
  <p:notesSz cx="6797675" cy="9926638"/>
  <p:defaultTextStyle>
    <a:defPPr>
      <a:defRPr lang="ja-JP"/>
    </a:defPPr>
    <a:lvl1pPr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CC"/>
    <a:srgbClr val="CC99FF"/>
    <a:srgbClr val="00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84" autoAdjust="0"/>
  </p:normalViewPr>
  <p:slideViewPr>
    <p:cSldViewPr>
      <p:cViewPr varScale="1">
        <p:scale>
          <a:sx n="118" d="100"/>
          <a:sy n="118" d="100"/>
        </p:scale>
        <p:origin x="1356" y="1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1"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327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32773"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F88BFAFC-2486-4428-82C4-615FD521E931}" type="slidenum">
              <a:rPr lang="en-US" altLang="ja-JP"/>
              <a:pPr/>
              <a:t>‹#›</a:t>
            </a:fld>
            <a:endParaRPr lang="en-US" altLang="ja-JP"/>
          </a:p>
        </p:txBody>
      </p:sp>
    </p:spTree>
    <p:extLst>
      <p:ext uri="{BB962C8B-B14F-4D97-AF65-F5344CB8AC3E}">
        <p14:creationId xmlns:p14="http://schemas.microsoft.com/office/powerpoint/2010/main" val="2813255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1"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lvl1pPr algn="r" defTabSz="933450">
              <a:defRPr sz="1200">
                <a:latin typeface="Times New Roman" charset="0"/>
                <a:ea typeface="ＭＳ Ｐゴシック" charset="-128"/>
              </a:defRPr>
            </a:lvl1pPr>
          </a:lstStyle>
          <a:p>
            <a:pPr>
              <a:defRPr/>
            </a:pPr>
            <a:endParaRPr lang="en-US" altLang="ja-JP"/>
          </a:p>
        </p:txBody>
      </p:sp>
      <p:sp>
        <p:nvSpPr>
          <p:cNvPr id="29700" name="Rectangle 4"/>
          <p:cNvSpPr>
            <a:spLocks noGrp="1" noRot="1" noChangeAspect="1" noChangeArrowheads="1" noTextEdit="1"/>
          </p:cNvSpPr>
          <p:nvPr>
            <p:ph type="sldImg" idx="2"/>
          </p:nvPr>
        </p:nvSpPr>
        <p:spPr bwMode="auto">
          <a:xfrm>
            <a:off x="915988" y="742950"/>
            <a:ext cx="4967287"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906463" y="4714875"/>
            <a:ext cx="4984750" cy="4468813"/>
          </a:xfrm>
          <a:prstGeom prst="rect">
            <a:avLst/>
          </a:prstGeom>
          <a:noFill/>
          <a:ln w="9525">
            <a:noFill/>
            <a:miter lim="800000"/>
            <a:headEnd/>
            <a:tailEnd/>
          </a:ln>
          <a:effectLst/>
        </p:spPr>
        <p:txBody>
          <a:bodyPr vert="horz" wrap="square" lIns="93369" tIns="46685" rIns="93369" bIns="4668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7414"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defTabSz="933450">
              <a:defRPr sz="1200">
                <a:latin typeface="Times New Roman" charset="0"/>
                <a:ea typeface="ＭＳ Ｐゴシック" charset="-128"/>
              </a:defRPr>
            </a:lvl1pPr>
          </a:lstStyle>
          <a:p>
            <a:pPr>
              <a:defRPr/>
            </a:pPr>
            <a:endParaRPr lang="en-US" altLang="ja-JP"/>
          </a:p>
        </p:txBody>
      </p:sp>
      <p:sp>
        <p:nvSpPr>
          <p:cNvPr id="17415"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3369" tIns="46685" rIns="93369" bIns="46685" numCol="1" anchor="b" anchorCtr="0" compatLnSpc="1">
            <a:prstTxWarp prst="textNoShape">
              <a:avLst/>
            </a:prstTxWarp>
          </a:bodyPr>
          <a:lstStyle>
            <a:lvl1pPr algn="r" defTabSz="933450">
              <a:defRPr sz="1200"/>
            </a:lvl1pPr>
          </a:lstStyle>
          <a:p>
            <a:fld id="{03BA951E-16D8-4443-98A7-AC181B305A74}" type="slidenum">
              <a:rPr lang="en-US" altLang="ja-JP"/>
              <a:pPr/>
              <a:t>‹#›</a:t>
            </a:fld>
            <a:endParaRPr lang="en-US" altLang="ja-JP"/>
          </a:p>
        </p:txBody>
      </p:sp>
    </p:spTree>
    <p:extLst>
      <p:ext uri="{BB962C8B-B14F-4D97-AF65-F5344CB8AC3E}">
        <p14:creationId xmlns:p14="http://schemas.microsoft.com/office/powerpoint/2010/main" val="18092564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3BA951E-16D8-4443-98A7-AC181B305A74}" type="slidenum">
              <a:rPr lang="en-US" altLang="ja-JP" smtClean="0"/>
              <a:pPr/>
              <a:t>1</a:t>
            </a:fld>
            <a:endParaRPr lang="en-US" altLang="ja-JP"/>
          </a:p>
        </p:txBody>
      </p:sp>
    </p:spTree>
    <p:extLst>
      <p:ext uri="{BB962C8B-B14F-4D97-AF65-F5344CB8AC3E}">
        <p14:creationId xmlns:p14="http://schemas.microsoft.com/office/powerpoint/2010/main" val="141999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96C61CF-F4EA-46CD-B079-5F7A771749B7}" type="slidenum">
              <a:rPr lang="en-US" altLang="ja-JP" smtClean="0"/>
              <a:pPr/>
              <a:t>23</a:t>
            </a:fld>
            <a:endParaRPr lang="en-US" altLang="ja-JP"/>
          </a:p>
        </p:txBody>
      </p:sp>
    </p:spTree>
    <p:extLst>
      <p:ext uri="{BB962C8B-B14F-4D97-AF65-F5344CB8AC3E}">
        <p14:creationId xmlns:p14="http://schemas.microsoft.com/office/powerpoint/2010/main" val="832888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1026"/>
          <p:cNvGrpSpPr>
            <a:grpSpLocks/>
          </p:cNvGrpSpPr>
          <p:nvPr/>
        </p:nvGrpSpPr>
        <p:grpSpPr bwMode="auto">
          <a:xfrm>
            <a:off x="0" y="0"/>
            <a:ext cx="1085850" cy="6854825"/>
            <a:chOff x="0" y="0"/>
            <a:chExt cx="684" cy="4318"/>
          </a:xfrm>
        </p:grpSpPr>
        <p:sp>
          <p:nvSpPr>
            <p:cNvPr id="5" name="Rectangle 1027"/>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6" name="Group 1028"/>
            <p:cNvGrpSpPr>
              <a:grpSpLocks/>
            </p:cNvGrpSpPr>
            <p:nvPr/>
          </p:nvGrpSpPr>
          <p:grpSpPr bwMode="auto">
            <a:xfrm>
              <a:off x="48" y="103"/>
              <a:ext cx="96" cy="4126"/>
              <a:chOff x="48" y="103"/>
              <a:chExt cx="96" cy="4126"/>
            </a:xfrm>
          </p:grpSpPr>
          <p:sp>
            <p:nvSpPr>
              <p:cNvPr id="7" name="Rectangle 1029"/>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8" name="Rectangle 1030"/>
              <p:cNvSpPr>
                <a:spLocks noChangeArrowheads="1"/>
              </p:cNvSpPr>
              <p:nvPr/>
            </p:nvSpPr>
            <p:spPr bwMode="auto">
              <a:xfrm>
                <a:off x="48" y="1250"/>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9" name="Rectangle 1031"/>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 name="Rectangle 1032"/>
              <p:cNvSpPr>
                <a:spLocks noChangeArrowheads="1"/>
              </p:cNvSpPr>
              <p:nvPr/>
            </p:nvSpPr>
            <p:spPr bwMode="auto">
              <a:xfrm>
                <a:off x="48" y="153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1" name="Rectangle 1033"/>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2" name="Rectangle 1034"/>
              <p:cNvSpPr>
                <a:spLocks noChangeArrowheads="1"/>
              </p:cNvSpPr>
              <p:nvPr/>
            </p:nvSpPr>
            <p:spPr bwMode="auto">
              <a:xfrm>
                <a:off x="48" y="182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3" name="Rectangle 1035"/>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4" name="Rectangle 1036"/>
              <p:cNvSpPr>
                <a:spLocks noChangeArrowheads="1"/>
              </p:cNvSpPr>
              <p:nvPr/>
            </p:nvSpPr>
            <p:spPr bwMode="auto">
              <a:xfrm>
                <a:off x="48" y="2116"/>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5" name="Rectangle 1037"/>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6" name="Rectangle 1038"/>
              <p:cNvSpPr>
                <a:spLocks noChangeArrowheads="1"/>
              </p:cNvSpPr>
              <p:nvPr/>
            </p:nvSpPr>
            <p:spPr bwMode="auto">
              <a:xfrm>
                <a:off x="48" y="2404"/>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7" name="Rectangle 1039"/>
              <p:cNvSpPr>
                <a:spLocks noChangeArrowheads="1"/>
              </p:cNvSpPr>
              <p:nvPr/>
            </p:nvSpPr>
            <p:spPr bwMode="auto">
              <a:xfrm>
                <a:off x="48" y="2549"/>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8" name="Rectangle 1040"/>
              <p:cNvSpPr>
                <a:spLocks noChangeArrowheads="1"/>
              </p:cNvSpPr>
              <p:nvPr/>
            </p:nvSpPr>
            <p:spPr bwMode="auto">
              <a:xfrm>
                <a:off x="48" y="2691"/>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9" name="Rectangle 1041"/>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0" name="Rectangle 1042"/>
              <p:cNvSpPr>
                <a:spLocks noChangeArrowheads="1"/>
              </p:cNvSpPr>
              <p:nvPr/>
            </p:nvSpPr>
            <p:spPr bwMode="auto">
              <a:xfrm>
                <a:off x="48" y="2979"/>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1" name="Rectangle 1043"/>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2" name="Rectangle 1044"/>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3" name="Rectangle 1045"/>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4" name="Rectangle 1046"/>
              <p:cNvSpPr>
                <a:spLocks noChangeArrowheads="1"/>
              </p:cNvSpPr>
              <p:nvPr/>
            </p:nvSpPr>
            <p:spPr bwMode="auto">
              <a:xfrm>
                <a:off x="48" y="3557"/>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5" name="Rectangle 1047"/>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6" name="Rectangle 1048"/>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7" name="Rectangle 1049"/>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8" name="Rectangle 1050"/>
              <p:cNvSpPr>
                <a:spLocks noChangeArrowheads="1"/>
              </p:cNvSpPr>
              <p:nvPr/>
            </p:nvSpPr>
            <p:spPr bwMode="auto">
              <a:xfrm>
                <a:off x="48" y="4134"/>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29" name="Rectangle 1051"/>
              <p:cNvSpPr>
                <a:spLocks noChangeArrowheads="1"/>
              </p:cNvSpPr>
              <p:nvPr/>
            </p:nvSpPr>
            <p:spPr bwMode="auto">
              <a:xfrm>
                <a:off x="48" y="103"/>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0" name="Rectangle 1052"/>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1" name="Rectangle 1053"/>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2" name="Rectangle 1054"/>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3" name="Rectangle 1055"/>
              <p:cNvSpPr>
                <a:spLocks noChangeArrowheads="1"/>
              </p:cNvSpPr>
              <p:nvPr/>
            </p:nvSpPr>
            <p:spPr bwMode="auto">
              <a:xfrm>
                <a:off x="48" y="67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4" name="Rectangle 1056"/>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35" name="Rectangle 1057"/>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26658" name="Rectangle 1058"/>
          <p:cNvSpPr>
            <a:spLocks noGrp="1" noChangeArrowheads="1"/>
          </p:cNvSpPr>
          <p:nvPr>
            <p:ph type="ctrTitle" sz="quarter"/>
          </p:nvPr>
        </p:nvSpPr>
        <p:spPr>
          <a:xfrm>
            <a:off x="1143000" y="2286000"/>
            <a:ext cx="7772400" cy="1143000"/>
          </a:xfrm>
        </p:spPr>
        <p:txBody>
          <a:bodyPr/>
          <a:lstStyle>
            <a:lvl1pPr algn="ctr">
              <a:defRPr>
                <a:solidFill>
                  <a:srgbClr val="00FFFF"/>
                </a:solidFill>
              </a:defRPr>
            </a:lvl1pPr>
          </a:lstStyle>
          <a:p>
            <a:r>
              <a:rPr lang="ja-JP" altLang="en-US"/>
              <a:t>マスタ タイトルの書式設定</a:t>
            </a:r>
          </a:p>
        </p:txBody>
      </p:sp>
      <p:sp>
        <p:nvSpPr>
          <p:cNvPr id="26659" name="Rectangle 1059"/>
          <p:cNvSpPr>
            <a:spLocks noGrp="1" noChangeArrowheads="1"/>
          </p:cNvSpPr>
          <p:nvPr>
            <p:ph type="subTitle" sz="quarter" idx="1"/>
          </p:nvPr>
        </p:nvSpPr>
        <p:spPr>
          <a:xfrm>
            <a:off x="1828800" y="3886200"/>
            <a:ext cx="6400800" cy="1752600"/>
          </a:xfrm>
        </p:spPr>
        <p:txBody>
          <a:bodyPr lIns="92075" tIns="46038" rIns="92075" bIns="46038"/>
          <a:lstStyle>
            <a:lvl1pPr marL="0" indent="0" algn="ctr">
              <a:buFont typeface="Wingdings" pitchFamily="2" charset="2"/>
              <a:buNone/>
              <a:defRPr>
                <a:solidFill>
                  <a:srgbClr val="FFFFFF"/>
                </a:solidFill>
              </a:defRPr>
            </a:lvl1pPr>
          </a:lstStyle>
          <a:p>
            <a:r>
              <a:rPr lang="ja-JP" altLang="en-US"/>
              <a:t>マスタ サブタイトルの書式設定</a:t>
            </a:r>
          </a:p>
        </p:txBody>
      </p:sp>
      <p:sp>
        <p:nvSpPr>
          <p:cNvPr id="36" name="Rectangle 1060"/>
          <p:cNvSpPr>
            <a:spLocks noGrp="1" noChangeArrowheads="1"/>
          </p:cNvSpPr>
          <p:nvPr>
            <p:ph type="dt" sz="quarter" idx="10"/>
          </p:nvPr>
        </p:nvSpPr>
        <p:spPr>
          <a:xfrm>
            <a:off x="1143000" y="6248400"/>
            <a:ext cx="1371600" cy="457200"/>
          </a:xfrm>
        </p:spPr>
        <p:txBody>
          <a:bodyPr/>
          <a:lstStyle>
            <a:lvl1pPr>
              <a:defRPr>
                <a:solidFill>
                  <a:srgbClr val="FFFFFF"/>
                </a:solidFill>
              </a:defRPr>
            </a:lvl1pPr>
          </a:lstStyle>
          <a:p>
            <a:pPr>
              <a:defRPr/>
            </a:pPr>
            <a:r>
              <a:rPr lang="en-US" altLang="ja-JP" smtClean="0"/>
              <a:t>2016/04/19</a:t>
            </a:r>
            <a:endParaRPr lang="en-US" altLang="ja-JP"/>
          </a:p>
        </p:txBody>
      </p:sp>
      <p:sp>
        <p:nvSpPr>
          <p:cNvPr id="37" name="Rectangle 1061"/>
          <p:cNvSpPr>
            <a:spLocks noGrp="1" noChangeArrowheads="1"/>
          </p:cNvSpPr>
          <p:nvPr>
            <p:ph type="ftr" sz="quarter" idx="11"/>
          </p:nvPr>
        </p:nvSpPr>
        <p:spPr>
          <a:xfrm>
            <a:off x="2743200" y="6248400"/>
            <a:ext cx="4953000" cy="457200"/>
          </a:xfrm>
        </p:spPr>
        <p:txBody>
          <a:bodyPr/>
          <a:lstStyle>
            <a:lvl1pPr>
              <a:defRPr>
                <a:solidFill>
                  <a:srgbClr val="FFFFFF"/>
                </a:solidFill>
              </a:defRPr>
            </a:lvl1pPr>
          </a:lstStyle>
          <a:p>
            <a:pPr>
              <a:defRPr/>
            </a:pPr>
            <a:r>
              <a:rPr lang="en-US" altLang="ja-JP" smtClean="0"/>
              <a:t>Copyright (C)2016, Isamu Saeki, All Rights Reserverd</a:t>
            </a:r>
            <a:endParaRPr lang="en-US" altLang="ja-JP"/>
          </a:p>
        </p:txBody>
      </p:sp>
      <p:sp>
        <p:nvSpPr>
          <p:cNvPr id="38" name="Rectangle 1062"/>
          <p:cNvSpPr>
            <a:spLocks noGrp="1" noChangeArrowheads="1"/>
          </p:cNvSpPr>
          <p:nvPr>
            <p:ph type="sldNum" sz="quarter" idx="12"/>
          </p:nvPr>
        </p:nvSpPr>
        <p:spPr>
          <a:xfrm>
            <a:off x="7924800" y="6248400"/>
            <a:ext cx="990600" cy="457200"/>
          </a:xfrm>
        </p:spPr>
        <p:txBody>
          <a:bodyPr/>
          <a:lstStyle>
            <a:lvl1pPr>
              <a:defRPr>
                <a:solidFill>
                  <a:srgbClr val="FFFFFF"/>
                </a:solidFill>
              </a:defRPr>
            </a:lvl1pPr>
          </a:lstStyle>
          <a:p>
            <a:fld id="{7A308435-3ECC-4A24-961E-E9E5FA444467}" type="slidenum">
              <a:rPr lang="en-US" altLang="ja-JP"/>
              <a:pPr/>
              <a:t>‹#›</a:t>
            </a:fld>
            <a:endParaRPr lang="en-US" altLang="ja-JP"/>
          </a:p>
        </p:txBody>
      </p:sp>
    </p:spTree>
    <p:extLst>
      <p:ext uri="{BB962C8B-B14F-4D97-AF65-F5344CB8AC3E}">
        <p14:creationId xmlns:p14="http://schemas.microsoft.com/office/powerpoint/2010/main" val="350470259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11C0963B-249E-4A38-BBAE-CDFB060FA72C}" type="slidenum">
              <a:rPr lang="en-US" altLang="ja-JP"/>
              <a:pPr/>
              <a:t>‹#›</a:t>
            </a:fld>
            <a:endParaRPr lang="en-US" altLang="ja-JP"/>
          </a:p>
        </p:txBody>
      </p:sp>
    </p:spTree>
    <p:extLst>
      <p:ext uri="{BB962C8B-B14F-4D97-AF65-F5344CB8AC3E}">
        <p14:creationId xmlns:p14="http://schemas.microsoft.com/office/powerpoint/2010/main" val="74755032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92938" y="609600"/>
            <a:ext cx="1949450" cy="545147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143000" y="609600"/>
            <a:ext cx="5697538" cy="545147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800843EF-3B07-43C2-B15A-17A807B4D581}" type="slidenum">
              <a:rPr lang="en-US" altLang="ja-JP"/>
              <a:pPr/>
              <a:t>‹#›</a:t>
            </a:fld>
            <a:endParaRPr lang="en-US" altLang="ja-JP"/>
          </a:p>
        </p:txBody>
      </p:sp>
    </p:spTree>
    <p:extLst>
      <p:ext uri="{BB962C8B-B14F-4D97-AF65-F5344CB8AC3E}">
        <p14:creationId xmlns:p14="http://schemas.microsoft.com/office/powerpoint/2010/main" val="161874069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143000" y="609600"/>
            <a:ext cx="77724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1169988" y="1946275"/>
            <a:ext cx="7772400" cy="4114800"/>
          </a:xfrm>
        </p:spPr>
        <p:txBody>
          <a:bodyPr/>
          <a:lstStyle/>
          <a:p>
            <a:pPr lvl="0"/>
            <a:endParaRPr lang="ja-JP" altLang="en-US" noProof="0" smtClean="0"/>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B57466AD-1F0B-442A-8E92-FDB03803065F}" type="slidenum">
              <a:rPr lang="en-US" altLang="ja-JP"/>
              <a:pPr/>
              <a:t>‹#›</a:t>
            </a:fld>
            <a:endParaRPr lang="en-US" altLang="ja-JP"/>
          </a:p>
        </p:txBody>
      </p:sp>
    </p:spTree>
    <p:extLst>
      <p:ext uri="{BB962C8B-B14F-4D97-AF65-F5344CB8AC3E}">
        <p14:creationId xmlns:p14="http://schemas.microsoft.com/office/powerpoint/2010/main" val="328251636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384C5669-F5FD-40C7-91AC-11D6E2C69F21}" type="slidenum">
              <a:rPr lang="en-US" altLang="ja-JP"/>
              <a:pPr/>
              <a:t>‹#›</a:t>
            </a:fld>
            <a:endParaRPr lang="en-US" altLang="ja-JP"/>
          </a:p>
        </p:txBody>
      </p:sp>
    </p:spTree>
    <p:extLst>
      <p:ext uri="{BB962C8B-B14F-4D97-AF65-F5344CB8AC3E}">
        <p14:creationId xmlns:p14="http://schemas.microsoft.com/office/powerpoint/2010/main" val="15298603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5"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6" name="Rectangle 37"/>
          <p:cNvSpPr>
            <a:spLocks noGrp="1" noChangeArrowheads="1"/>
          </p:cNvSpPr>
          <p:nvPr>
            <p:ph type="sldNum" sz="quarter" idx="12"/>
          </p:nvPr>
        </p:nvSpPr>
        <p:spPr>
          <a:ln/>
        </p:spPr>
        <p:txBody>
          <a:bodyPr/>
          <a:lstStyle>
            <a:lvl1pPr>
              <a:defRPr/>
            </a:lvl1pPr>
          </a:lstStyle>
          <a:p>
            <a:fld id="{885130C5-FD99-4318-9BBC-D944CF2E3E37}" type="slidenum">
              <a:rPr lang="en-US" altLang="ja-JP"/>
              <a:pPr/>
              <a:t>‹#›</a:t>
            </a:fld>
            <a:endParaRPr lang="en-US" altLang="ja-JP"/>
          </a:p>
        </p:txBody>
      </p:sp>
    </p:spTree>
    <p:extLst>
      <p:ext uri="{BB962C8B-B14F-4D97-AF65-F5344CB8AC3E}">
        <p14:creationId xmlns:p14="http://schemas.microsoft.com/office/powerpoint/2010/main" val="5777255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1699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323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E3AE324B-EE90-4C4B-B910-EC133D5512B7}" type="slidenum">
              <a:rPr lang="en-US" altLang="ja-JP"/>
              <a:pPr/>
              <a:t>‹#›</a:t>
            </a:fld>
            <a:endParaRPr lang="en-US" altLang="ja-JP"/>
          </a:p>
        </p:txBody>
      </p:sp>
    </p:spTree>
    <p:extLst>
      <p:ext uri="{BB962C8B-B14F-4D97-AF65-F5344CB8AC3E}">
        <p14:creationId xmlns:p14="http://schemas.microsoft.com/office/powerpoint/2010/main" val="356774783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8"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9" name="Rectangle 37"/>
          <p:cNvSpPr>
            <a:spLocks noGrp="1" noChangeArrowheads="1"/>
          </p:cNvSpPr>
          <p:nvPr>
            <p:ph type="sldNum" sz="quarter" idx="12"/>
          </p:nvPr>
        </p:nvSpPr>
        <p:spPr>
          <a:ln/>
        </p:spPr>
        <p:txBody>
          <a:bodyPr/>
          <a:lstStyle>
            <a:lvl1pPr>
              <a:defRPr/>
            </a:lvl1pPr>
          </a:lstStyle>
          <a:p>
            <a:fld id="{F0063CAA-3B4E-41BD-8CCC-F55D987061ED}" type="slidenum">
              <a:rPr lang="en-US" altLang="ja-JP"/>
              <a:pPr/>
              <a:t>‹#›</a:t>
            </a:fld>
            <a:endParaRPr lang="en-US" altLang="ja-JP"/>
          </a:p>
        </p:txBody>
      </p:sp>
    </p:spTree>
    <p:extLst>
      <p:ext uri="{BB962C8B-B14F-4D97-AF65-F5344CB8AC3E}">
        <p14:creationId xmlns:p14="http://schemas.microsoft.com/office/powerpoint/2010/main" val="46798381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4"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5" name="Rectangle 37"/>
          <p:cNvSpPr>
            <a:spLocks noGrp="1" noChangeArrowheads="1"/>
          </p:cNvSpPr>
          <p:nvPr>
            <p:ph type="sldNum" sz="quarter" idx="12"/>
          </p:nvPr>
        </p:nvSpPr>
        <p:spPr>
          <a:ln/>
        </p:spPr>
        <p:txBody>
          <a:bodyPr/>
          <a:lstStyle>
            <a:lvl1pPr>
              <a:defRPr/>
            </a:lvl1pPr>
          </a:lstStyle>
          <a:p>
            <a:fld id="{5FBD27AB-5B09-4F2E-A295-108C46856048}" type="slidenum">
              <a:rPr lang="en-US" altLang="ja-JP"/>
              <a:pPr/>
              <a:t>‹#›</a:t>
            </a:fld>
            <a:endParaRPr lang="en-US" altLang="ja-JP"/>
          </a:p>
        </p:txBody>
      </p:sp>
    </p:spTree>
    <p:extLst>
      <p:ext uri="{BB962C8B-B14F-4D97-AF65-F5344CB8AC3E}">
        <p14:creationId xmlns:p14="http://schemas.microsoft.com/office/powerpoint/2010/main" val="20113926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3"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4" name="Rectangle 37"/>
          <p:cNvSpPr>
            <a:spLocks noGrp="1" noChangeArrowheads="1"/>
          </p:cNvSpPr>
          <p:nvPr>
            <p:ph type="sldNum" sz="quarter" idx="12"/>
          </p:nvPr>
        </p:nvSpPr>
        <p:spPr>
          <a:ln/>
        </p:spPr>
        <p:txBody>
          <a:bodyPr/>
          <a:lstStyle>
            <a:lvl1pPr>
              <a:defRPr/>
            </a:lvl1pPr>
          </a:lstStyle>
          <a:p>
            <a:fld id="{0A797842-14DB-4061-BE91-242720983D47}" type="slidenum">
              <a:rPr lang="en-US" altLang="ja-JP"/>
              <a:pPr/>
              <a:t>‹#›</a:t>
            </a:fld>
            <a:endParaRPr lang="en-US" altLang="ja-JP"/>
          </a:p>
        </p:txBody>
      </p:sp>
    </p:spTree>
    <p:extLst>
      <p:ext uri="{BB962C8B-B14F-4D97-AF65-F5344CB8AC3E}">
        <p14:creationId xmlns:p14="http://schemas.microsoft.com/office/powerpoint/2010/main" val="24505578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E6C0CCC9-5D0C-4F2C-9B2C-4F13AB937AB2}" type="slidenum">
              <a:rPr lang="en-US" altLang="ja-JP"/>
              <a:pPr/>
              <a:t>‹#›</a:t>
            </a:fld>
            <a:endParaRPr lang="en-US" altLang="ja-JP"/>
          </a:p>
        </p:txBody>
      </p:sp>
    </p:spTree>
    <p:extLst>
      <p:ext uri="{BB962C8B-B14F-4D97-AF65-F5344CB8AC3E}">
        <p14:creationId xmlns:p14="http://schemas.microsoft.com/office/powerpoint/2010/main" val="70889520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5"/>
          <p:cNvSpPr>
            <a:spLocks noGrp="1" noChangeArrowheads="1"/>
          </p:cNvSpPr>
          <p:nvPr>
            <p:ph type="dt" sz="half" idx="10"/>
          </p:nvPr>
        </p:nvSpPr>
        <p:spPr>
          <a:ln/>
        </p:spPr>
        <p:txBody>
          <a:bodyPr/>
          <a:lstStyle>
            <a:lvl1pPr>
              <a:defRPr/>
            </a:lvl1pPr>
          </a:lstStyle>
          <a:p>
            <a:pPr>
              <a:defRPr/>
            </a:pPr>
            <a:r>
              <a:rPr lang="en-US" altLang="ja-JP" smtClean="0"/>
              <a:t>2016/04/19</a:t>
            </a:r>
            <a:endParaRPr lang="en-US" altLang="ja-JP"/>
          </a:p>
        </p:txBody>
      </p:sp>
      <p:sp>
        <p:nvSpPr>
          <p:cNvPr id="6" name="Rectangle 36"/>
          <p:cNvSpPr>
            <a:spLocks noGrp="1" noChangeArrowheads="1"/>
          </p:cNvSpPr>
          <p:nvPr>
            <p:ph type="ftr" sz="quarter" idx="11"/>
          </p:nvPr>
        </p:nvSpPr>
        <p:spPr>
          <a:ln/>
        </p:spPr>
        <p:txBody>
          <a:bodyPr/>
          <a:lstStyle>
            <a:lvl1pPr>
              <a:defRPr/>
            </a:lvl1pPr>
          </a:lstStyle>
          <a:p>
            <a:pPr>
              <a:defRPr/>
            </a:pPr>
            <a:r>
              <a:rPr lang="en-US" altLang="ja-JP" smtClean="0"/>
              <a:t>Copyright (C)2016, Isamu Saeki, All Rights Reserverd</a:t>
            </a:r>
            <a:endParaRPr lang="en-US" altLang="ja-JP"/>
          </a:p>
        </p:txBody>
      </p:sp>
      <p:sp>
        <p:nvSpPr>
          <p:cNvPr id="7" name="Rectangle 37"/>
          <p:cNvSpPr>
            <a:spLocks noGrp="1" noChangeArrowheads="1"/>
          </p:cNvSpPr>
          <p:nvPr>
            <p:ph type="sldNum" sz="quarter" idx="12"/>
          </p:nvPr>
        </p:nvSpPr>
        <p:spPr>
          <a:ln/>
        </p:spPr>
        <p:txBody>
          <a:bodyPr/>
          <a:lstStyle>
            <a:lvl1pPr>
              <a:defRPr/>
            </a:lvl1pPr>
          </a:lstStyle>
          <a:p>
            <a:fld id="{E96F19D0-8D64-4121-A39D-D4E79A2B268E}" type="slidenum">
              <a:rPr lang="en-US" altLang="ja-JP"/>
              <a:pPr/>
              <a:t>‹#›</a:t>
            </a:fld>
            <a:endParaRPr lang="en-US" altLang="ja-JP"/>
          </a:p>
        </p:txBody>
      </p:sp>
    </p:spTree>
    <p:extLst>
      <p:ext uri="{BB962C8B-B14F-4D97-AF65-F5344CB8AC3E}">
        <p14:creationId xmlns:p14="http://schemas.microsoft.com/office/powerpoint/2010/main" val="138714801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85850" cy="6854825"/>
            <a:chOff x="0" y="0"/>
            <a:chExt cx="684" cy="4318"/>
          </a:xfrm>
        </p:grpSpPr>
        <p:sp>
          <p:nvSpPr>
            <p:cNvPr id="25603"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ja-JP" altLang="en-US">
                <a:latin typeface="Times New Roman" charset="0"/>
                <a:ea typeface="ＭＳ Ｐゴシック" charset="-128"/>
              </a:endParaRPr>
            </a:p>
          </p:txBody>
        </p:sp>
        <p:grpSp>
          <p:nvGrpSpPr>
            <p:cNvPr id="1033" name="Group 4"/>
            <p:cNvGrpSpPr>
              <a:grpSpLocks/>
            </p:cNvGrpSpPr>
            <p:nvPr/>
          </p:nvGrpSpPr>
          <p:grpSpPr bwMode="auto">
            <a:xfrm>
              <a:off x="48" y="102"/>
              <a:ext cx="96" cy="4128"/>
              <a:chOff x="48" y="102"/>
              <a:chExt cx="96" cy="4128"/>
            </a:xfrm>
          </p:grpSpPr>
          <p:sp>
            <p:nvSpPr>
              <p:cNvPr id="1034" name="Rectangle 5"/>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5" name="Rectangle 6"/>
              <p:cNvSpPr>
                <a:spLocks noChangeArrowheads="1"/>
              </p:cNvSpPr>
              <p:nvPr/>
            </p:nvSpPr>
            <p:spPr bwMode="auto">
              <a:xfrm>
                <a:off x="48" y="125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6" name="Rectangle 7"/>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7" name="Rectangle 8"/>
              <p:cNvSpPr>
                <a:spLocks noChangeArrowheads="1"/>
              </p:cNvSpPr>
              <p:nvPr/>
            </p:nvSpPr>
            <p:spPr bwMode="auto">
              <a:xfrm>
                <a:off x="48" y="1538"/>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8" name="Rectangle 9"/>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39" name="Rectangle 10"/>
              <p:cNvSpPr>
                <a:spLocks noChangeArrowheads="1"/>
              </p:cNvSpPr>
              <p:nvPr/>
            </p:nvSpPr>
            <p:spPr bwMode="auto">
              <a:xfrm>
                <a:off x="48" y="182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0" name="Rectangle 11"/>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1" name="Rectangle 12"/>
              <p:cNvSpPr>
                <a:spLocks noChangeArrowheads="1"/>
              </p:cNvSpPr>
              <p:nvPr/>
            </p:nvSpPr>
            <p:spPr bwMode="auto">
              <a:xfrm>
                <a:off x="48" y="2115"/>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2" name="Rectangle 13"/>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3" name="Rectangle 14"/>
              <p:cNvSpPr>
                <a:spLocks noChangeArrowheads="1"/>
              </p:cNvSpPr>
              <p:nvPr/>
            </p:nvSpPr>
            <p:spPr bwMode="auto">
              <a:xfrm>
                <a:off x="48" y="240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4" name="Rectangle 15"/>
              <p:cNvSpPr>
                <a:spLocks noChangeArrowheads="1"/>
              </p:cNvSpPr>
              <p:nvPr/>
            </p:nvSpPr>
            <p:spPr bwMode="auto">
              <a:xfrm>
                <a:off x="48" y="254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5" name="Rectangle 16"/>
              <p:cNvSpPr>
                <a:spLocks noChangeArrowheads="1"/>
              </p:cNvSpPr>
              <p:nvPr/>
            </p:nvSpPr>
            <p:spPr bwMode="auto">
              <a:xfrm>
                <a:off x="48" y="269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6" name="Rectangle 17"/>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7" name="Rectangle 18"/>
              <p:cNvSpPr>
                <a:spLocks noChangeArrowheads="1"/>
              </p:cNvSpPr>
              <p:nvPr/>
            </p:nvSpPr>
            <p:spPr bwMode="auto">
              <a:xfrm>
                <a:off x="48" y="298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8" name="Rectangle 19"/>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49" name="Rectangle 20"/>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0" name="Rectangle 21"/>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1" name="Rectangle 22"/>
              <p:cNvSpPr>
                <a:spLocks noChangeArrowheads="1"/>
              </p:cNvSpPr>
              <p:nvPr/>
            </p:nvSpPr>
            <p:spPr bwMode="auto">
              <a:xfrm>
                <a:off x="48" y="3557"/>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2" name="Rectangle 23"/>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3" name="Rectangle 24"/>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4" name="Rectangle 25"/>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5" name="Rectangle 26"/>
              <p:cNvSpPr>
                <a:spLocks noChangeArrowheads="1"/>
              </p:cNvSpPr>
              <p:nvPr/>
            </p:nvSpPr>
            <p:spPr bwMode="auto">
              <a:xfrm>
                <a:off x="48" y="413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6" name="Rectangle 27"/>
              <p:cNvSpPr>
                <a:spLocks noChangeArrowheads="1"/>
              </p:cNvSpPr>
              <p:nvPr/>
            </p:nvSpPr>
            <p:spPr bwMode="auto">
              <a:xfrm>
                <a:off x="48" y="10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7" name="Rectangle 28"/>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8" name="Rectangle 29"/>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59" name="Rectangle 30"/>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0" name="Rectangle 31"/>
              <p:cNvSpPr>
                <a:spLocks noChangeArrowheads="1"/>
              </p:cNvSpPr>
              <p:nvPr/>
            </p:nvSpPr>
            <p:spPr bwMode="auto">
              <a:xfrm>
                <a:off x="48" y="67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1" name="Rectangle 32"/>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sp>
            <p:nvSpPr>
              <p:cNvPr id="1062" name="Rectangle 33"/>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defRPr/>
                </a:pPr>
                <a:endParaRPr lang="ja-JP" altLang="en-US" smtClean="0"/>
              </a:p>
            </p:txBody>
          </p:sp>
        </p:grpSp>
      </p:grpSp>
      <p:sp>
        <p:nvSpPr>
          <p:cNvPr id="1027" name="Rectangle 34"/>
          <p:cNvSpPr>
            <a:spLocks noGrp="1" noChangeArrowheads="1"/>
          </p:cNvSpPr>
          <p:nvPr>
            <p:ph type="title"/>
          </p:nvPr>
        </p:nvSpPr>
        <p:spPr bwMode="auto">
          <a:xfrm>
            <a:off x="11430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ja-JP" altLang="en-US" smtClean="0"/>
              <a:t>マスタ タイトルの書式設定</a:t>
            </a:r>
          </a:p>
        </p:txBody>
      </p:sp>
      <p:sp>
        <p:nvSpPr>
          <p:cNvPr id="25635" name="Rectangle 35"/>
          <p:cNvSpPr>
            <a:spLocks noGrp="1" noChangeArrowheads="1"/>
          </p:cNvSpPr>
          <p:nvPr>
            <p:ph type="dt" sz="half" idx="2"/>
          </p:nvPr>
        </p:nvSpPr>
        <p:spPr bwMode="auto">
          <a:xfrm>
            <a:off x="1143000" y="6248400"/>
            <a:ext cx="1066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atin typeface="Times New Roman" charset="0"/>
                <a:ea typeface="ＭＳ Ｐゴシック" charset="-128"/>
              </a:defRPr>
            </a:lvl1pPr>
          </a:lstStyle>
          <a:p>
            <a:pPr>
              <a:defRPr/>
            </a:pPr>
            <a:r>
              <a:rPr lang="en-US" altLang="ja-JP" smtClean="0"/>
              <a:t>2016/04/19</a:t>
            </a:r>
            <a:endParaRPr lang="en-US" altLang="ja-JP"/>
          </a:p>
        </p:txBody>
      </p:sp>
      <p:sp>
        <p:nvSpPr>
          <p:cNvPr id="25636" name="Rectangle 36"/>
          <p:cNvSpPr>
            <a:spLocks noGrp="1" noChangeArrowheads="1"/>
          </p:cNvSpPr>
          <p:nvPr>
            <p:ph type="ftr" sz="quarter" idx="3"/>
          </p:nvPr>
        </p:nvSpPr>
        <p:spPr bwMode="auto">
          <a:xfrm>
            <a:off x="2209800" y="6248400"/>
            <a:ext cx="6019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atin typeface="Times New Roman" charset="0"/>
                <a:ea typeface="ＭＳ Ｐゴシック" charset="-128"/>
              </a:defRPr>
            </a:lvl1pPr>
          </a:lstStyle>
          <a:p>
            <a:pPr>
              <a:defRPr/>
            </a:pPr>
            <a:r>
              <a:rPr lang="en-US" altLang="ja-JP" smtClean="0"/>
              <a:t>Copyright (C)2016, Isamu Saeki, All Rights Reserverd</a:t>
            </a:r>
            <a:endParaRPr lang="en-US" altLang="ja-JP"/>
          </a:p>
        </p:txBody>
      </p:sp>
      <p:sp>
        <p:nvSpPr>
          <p:cNvPr id="25637" name="Rectangle 37"/>
          <p:cNvSpPr>
            <a:spLocks noGrp="1" noChangeArrowheads="1"/>
          </p:cNvSpPr>
          <p:nvPr>
            <p:ph type="sldNum" sz="quarter" idx="4"/>
          </p:nvPr>
        </p:nvSpPr>
        <p:spPr bwMode="auto">
          <a:xfrm>
            <a:off x="8305800" y="6248400"/>
            <a:ext cx="609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kumimoji="0" sz="1400"/>
            </a:lvl1pPr>
          </a:lstStyle>
          <a:p>
            <a:fld id="{3131A44C-0F4D-4949-9DEC-4EB256C83A97}" type="slidenum">
              <a:rPr lang="en-US" altLang="ja-JP"/>
              <a:pPr/>
              <a:t>‹#›</a:t>
            </a:fld>
            <a:endParaRPr lang="en-US" altLang="ja-JP"/>
          </a:p>
        </p:txBody>
      </p:sp>
      <p:sp>
        <p:nvSpPr>
          <p:cNvPr id="25638" name="Rectangle 38"/>
          <p:cNvSpPr>
            <a:spLocks noGrp="1" noChangeArrowheads="1"/>
          </p:cNvSpPr>
          <p:nvPr>
            <p:ph type="body" idx="1"/>
          </p:nvPr>
        </p:nvSpPr>
        <p:spPr bwMode="auto">
          <a:xfrm>
            <a:off x="1169988" y="1946275"/>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Tree>
  </p:cSld>
  <p:clrMap bg1="dk2" tx1="lt1" bg2="dk1" tx2="lt2" accent1="accent1" accent2="accent2" accent3="accent3" accent4="accent4" accent5="accent5" accent6="accent6" hlink="hlink" folHlink="folHlink"/>
  <p:sldLayoutIdLst>
    <p:sldLayoutId id="2147483810"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Lst>
  <p:transition/>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charset="0"/>
          <a:ea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ＭＳ Ｐゴシック" charset="-128"/>
        </a:defRPr>
      </a:lvl5pPr>
      <a:lvl6pPr marL="457200" algn="l" rtl="0" fontAlgn="base">
        <a:spcBef>
          <a:spcPct val="0"/>
        </a:spcBef>
        <a:spcAft>
          <a:spcPct val="0"/>
        </a:spcAft>
        <a:defRPr kumimoji="1" sz="4400">
          <a:solidFill>
            <a:schemeClr val="tx2"/>
          </a:solidFill>
          <a:latin typeface="Times New Roman" charset="0"/>
          <a:ea typeface="ＭＳ Ｐゴシック" charset="-128"/>
        </a:defRPr>
      </a:lvl6pPr>
      <a:lvl7pPr marL="914400" algn="l" rtl="0" fontAlgn="base">
        <a:spcBef>
          <a:spcPct val="0"/>
        </a:spcBef>
        <a:spcAft>
          <a:spcPct val="0"/>
        </a:spcAft>
        <a:defRPr kumimoji="1" sz="4400">
          <a:solidFill>
            <a:schemeClr val="tx2"/>
          </a:solidFill>
          <a:latin typeface="Times New Roman" charset="0"/>
          <a:ea typeface="ＭＳ Ｐゴシック" charset="-128"/>
        </a:defRPr>
      </a:lvl7pPr>
      <a:lvl8pPr marL="1371600" algn="l" rtl="0" fontAlgn="base">
        <a:spcBef>
          <a:spcPct val="0"/>
        </a:spcBef>
        <a:spcAft>
          <a:spcPct val="0"/>
        </a:spcAft>
        <a:defRPr kumimoji="1" sz="4400">
          <a:solidFill>
            <a:schemeClr val="tx2"/>
          </a:solidFill>
          <a:latin typeface="Times New Roman" charset="0"/>
          <a:ea typeface="ＭＳ Ｐゴシック" charset="-128"/>
        </a:defRPr>
      </a:lvl8pPr>
      <a:lvl9pPr marL="1828800" algn="l" rtl="0" fontAlgn="base">
        <a:spcBef>
          <a:spcPct val="0"/>
        </a:spcBef>
        <a:spcAft>
          <a:spcPct val="0"/>
        </a:spcAft>
        <a:defRPr kumimoji="1" sz="4400">
          <a:solidFill>
            <a:schemeClr val="tx2"/>
          </a:solidFill>
          <a:latin typeface="Times New Roman" charset="0"/>
          <a:ea typeface="ＭＳ Ｐゴシック" charset="-128"/>
        </a:defRPr>
      </a:lvl9pPr>
    </p:titleStyle>
    <p:bodyStyle>
      <a:lvl1pPr marL="342900" indent="-342900" algn="l" rtl="0" eaLnBrk="0" fontAlgn="base" hangingPunct="0">
        <a:spcBef>
          <a:spcPct val="20000"/>
        </a:spcBef>
        <a:spcAft>
          <a:spcPct val="0"/>
        </a:spcAft>
        <a:buClr>
          <a:schemeClr val="tx2"/>
        </a:buClr>
        <a:buSzPct val="75000"/>
        <a:buFont typeface="Wingdings" panose="05000000000000000000" pitchFamily="2" charset="2"/>
        <a:buChar char="n"/>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anose="05000000000000000000" pitchFamily="2" charset="2"/>
        <a:buChar char="u"/>
        <a:defRPr kumimoji="1" sz="32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tx2"/>
        </a:buClr>
        <a:buSzPct val="60000"/>
        <a:buFont typeface="Wingdings" panose="05000000000000000000" pitchFamily="2" charset="2"/>
        <a:buChar char="t"/>
        <a:defRPr kumimoji="1" sz="32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tx1"/>
        </a:buClr>
        <a:buSzPct val="100000"/>
        <a:buChar char="–"/>
        <a:defRPr kumimoji="1" sz="32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yahoo.co.jp/" TargetMode="External"/><Relationship Id="rId2" Type="http://schemas.openxmlformats.org/officeDocument/2006/relationships/hyperlink" Target="http://www.google.co.jp/" TargetMode="External"/><Relationship Id="rId1" Type="http://schemas.openxmlformats.org/officeDocument/2006/relationships/slideLayout" Target="../slideLayouts/slideLayout2.xml"/><Relationship Id="rId4" Type="http://schemas.openxmlformats.org/officeDocument/2006/relationships/hyperlink" Target="http://www.bing.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1060"/>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solidFill>
                  <a:srgbClr val="FFFFFF"/>
                </a:solidFill>
              </a:rPr>
              <a:t>2016/04/19</a:t>
            </a:r>
            <a:endParaRPr kumimoji="0" lang="en-US" altLang="ja-JP" sz="1400" dirty="0" smtClean="0">
              <a:solidFill>
                <a:srgbClr val="FFFFFF"/>
              </a:solidFill>
            </a:endParaRPr>
          </a:p>
        </p:txBody>
      </p:sp>
      <p:sp>
        <p:nvSpPr>
          <p:cNvPr id="3075" name="Rectangle 1061"/>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dirty="0" smtClean="0">
                <a:solidFill>
                  <a:srgbClr val="FFFFFF"/>
                </a:solidFill>
              </a:rPr>
              <a:t>Copyright (C)2016, Isamu Saeki, All Rights </a:t>
            </a:r>
            <a:r>
              <a:rPr kumimoji="0" lang="en-US" altLang="ja-JP" sz="1400" dirty="0" err="1" smtClean="0">
                <a:solidFill>
                  <a:srgbClr val="FFFFFF"/>
                </a:solidFill>
              </a:rPr>
              <a:t>Reserverd</a:t>
            </a:r>
            <a:endParaRPr kumimoji="0" lang="en-US" altLang="ja-JP" sz="1400" dirty="0" smtClean="0">
              <a:solidFill>
                <a:srgbClr val="FFFFFF"/>
              </a:solidFill>
            </a:endParaRPr>
          </a:p>
        </p:txBody>
      </p:sp>
      <p:sp>
        <p:nvSpPr>
          <p:cNvPr id="3076" name="Rectangle 1062"/>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DA1BCB8-4EE5-4626-9F20-73D1A0B179FE}" type="slidenum">
              <a:rPr kumimoji="0" lang="en-US" altLang="ja-JP" sz="1400">
                <a:solidFill>
                  <a:srgbClr val="FFFFFF"/>
                </a:solidFill>
              </a:rPr>
              <a:pPr eaLnBrk="1" hangingPunct="1">
                <a:spcBef>
                  <a:spcPct val="0"/>
                </a:spcBef>
                <a:buClrTx/>
                <a:buSzTx/>
                <a:buFontTx/>
                <a:buNone/>
              </a:pPr>
              <a:t>1</a:t>
            </a:fld>
            <a:endParaRPr kumimoji="0" lang="en-US" altLang="ja-JP" sz="1400">
              <a:solidFill>
                <a:srgbClr val="FFFFFF"/>
              </a:solidFill>
            </a:endParaRPr>
          </a:p>
        </p:txBody>
      </p:sp>
      <p:sp>
        <p:nvSpPr>
          <p:cNvPr id="3077" name="Rectangle 2"/>
          <p:cNvSpPr>
            <a:spLocks noGrp="1" noChangeArrowheads="1"/>
          </p:cNvSpPr>
          <p:nvPr>
            <p:ph type="ctrTitle"/>
          </p:nvPr>
        </p:nvSpPr>
        <p:spPr/>
        <p:txBody>
          <a:bodyPr/>
          <a:lstStyle/>
          <a:p>
            <a:pPr eaLnBrk="1" hangingPunct="1"/>
            <a:r>
              <a:rPr lang="ja-JP" altLang="en-US" smtClean="0"/>
              <a:t>文化社会学情報演習</a:t>
            </a:r>
            <a:br>
              <a:rPr lang="ja-JP" altLang="en-US" smtClean="0"/>
            </a:br>
            <a:r>
              <a:rPr lang="en-US" altLang="ja-JP" smtClean="0"/>
              <a:t>Web</a:t>
            </a:r>
            <a:r>
              <a:rPr lang="ja-JP" altLang="en-US" smtClean="0"/>
              <a:t>検索</a:t>
            </a:r>
          </a:p>
        </p:txBody>
      </p:sp>
      <p:sp>
        <p:nvSpPr>
          <p:cNvPr id="210947" name="Rectangle 3"/>
          <p:cNvSpPr>
            <a:spLocks noGrp="1" noChangeArrowheads="1"/>
          </p:cNvSpPr>
          <p:nvPr>
            <p:ph type="subTitle" idx="1"/>
          </p:nvPr>
        </p:nvSpPr>
        <p:spPr>
          <a:xfrm>
            <a:off x="1331640" y="3645024"/>
            <a:ext cx="6769100" cy="1752600"/>
          </a:xfrm>
        </p:spPr>
        <p:txBody>
          <a:bodyPr/>
          <a:lstStyle/>
          <a:p>
            <a:pPr eaLnBrk="1" hangingPunct="1">
              <a:defRPr/>
            </a:pPr>
            <a:endParaRPr lang="en-US" altLang="ja-JP" dirty="0" smtClean="0"/>
          </a:p>
          <a:p>
            <a:pPr eaLnBrk="1" hangingPunct="1">
              <a:defRPr/>
            </a:pPr>
            <a:r>
              <a:rPr lang="en-US" altLang="ja-JP" dirty="0" smtClean="0"/>
              <a:t>2016</a:t>
            </a:r>
            <a:r>
              <a:rPr lang="ja-JP" altLang="en-US" dirty="0" smtClean="0"/>
              <a:t>年</a:t>
            </a:r>
            <a:r>
              <a:rPr lang="en-US" altLang="ja-JP" dirty="0" smtClean="0"/>
              <a:t>4</a:t>
            </a:r>
            <a:r>
              <a:rPr lang="ja-JP" altLang="en-US" dirty="0" smtClean="0"/>
              <a:t>月</a:t>
            </a:r>
            <a:r>
              <a:rPr lang="en-US" altLang="ja-JP" dirty="0" smtClean="0"/>
              <a:t>12-19</a:t>
            </a:r>
            <a:r>
              <a:rPr lang="ja-JP" altLang="en-US" dirty="0" smtClean="0"/>
              <a:t>日</a:t>
            </a:r>
            <a:endParaRPr lang="en-US" altLang="ja-JP" dirty="0" smtClean="0"/>
          </a:p>
          <a:p>
            <a:pPr eaLnBrk="1" hangingPunct="1">
              <a:defRPr/>
            </a:pPr>
            <a:r>
              <a:rPr lang="en-US" altLang="ja-JP" sz="2400" dirty="0" smtClean="0"/>
              <a:t>(arimoto,saeki,shisei2,taishin)@konan-wu.ac.jp</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331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331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2AD59D3B-32A8-4F47-AACB-02ABEEC8A4A2}" type="slidenum">
              <a:rPr kumimoji="0" lang="en-US" altLang="ja-JP" sz="1400"/>
              <a:pPr eaLnBrk="1" hangingPunct="1">
                <a:spcBef>
                  <a:spcPct val="0"/>
                </a:spcBef>
                <a:buClrTx/>
                <a:buSzTx/>
                <a:buFontTx/>
                <a:buNone/>
              </a:pPr>
              <a:t>10</a:t>
            </a:fld>
            <a:endParaRPr kumimoji="0" lang="en-US" altLang="ja-JP" sz="1400"/>
          </a:p>
        </p:txBody>
      </p:sp>
      <p:sp>
        <p:nvSpPr>
          <p:cNvPr id="13317" name="Rectangle 2"/>
          <p:cNvSpPr>
            <a:spLocks noGrp="1" noChangeArrowheads="1"/>
          </p:cNvSpPr>
          <p:nvPr>
            <p:ph type="title"/>
          </p:nvPr>
        </p:nvSpPr>
        <p:spPr/>
        <p:txBody>
          <a:bodyPr/>
          <a:lstStyle/>
          <a:p>
            <a:pPr eaLnBrk="1" hangingPunct="1"/>
            <a:r>
              <a:rPr lang="ja-JP" altLang="en-US" smtClean="0"/>
              <a:t>大・小文字と全・半角</a:t>
            </a:r>
          </a:p>
        </p:txBody>
      </p:sp>
      <p:sp>
        <p:nvSpPr>
          <p:cNvPr id="228355" name="Rectangle 3"/>
          <p:cNvSpPr>
            <a:spLocks noGrp="1" noChangeArrowheads="1"/>
          </p:cNvSpPr>
          <p:nvPr>
            <p:ph type="body" idx="1"/>
          </p:nvPr>
        </p:nvSpPr>
        <p:spPr/>
        <p:txBody>
          <a:bodyPr/>
          <a:lstStyle/>
          <a:p>
            <a:pPr eaLnBrk="1" hangingPunct="1">
              <a:defRPr/>
            </a:pPr>
            <a:r>
              <a:rPr lang="ja-JP" altLang="en-US" dirty="0" smtClean="0"/>
              <a:t>「</a:t>
            </a:r>
            <a:r>
              <a:rPr lang="en-US" altLang="ja-JP" dirty="0" smtClean="0"/>
              <a:t>windows</a:t>
            </a:r>
            <a:r>
              <a:rPr lang="ja-JP" altLang="en-US" dirty="0" smtClean="0"/>
              <a:t>」と「</a:t>
            </a:r>
            <a:r>
              <a:rPr lang="en-US" altLang="ja-JP" dirty="0" smtClean="0"/>
              <a:t>WINDOWS</a:t>
            </a:r>
            <a:r>
              <a:rPr lang="ja-JP" altLang="en-US" dirty="0" smtClean="0"/>
              <a:t>」と「</a:t>
            </a:r>
            <a:r>
              <a:rPr lang="en-US" altLang="ja-JP" dirty="0" smtClean="0"/>
              <a:t>Windows</a:t>
            </a:r>
            <a:r>
              <a:rPr lang="ja-JP" altLang="en-US" dirty="0" smtClean="0"/>
              <a:t>」</a:t>
            </a:r>
          </a:p>
          <a:p>
            <a:pPr eaLnBrk="1" hangingPunct="1">
              <a:defRPr/>
            </a:pPr>
            <a:r>
              <a:rPr lang="ja-JP" altLang="en-US" dirty="0" smtClean="0"/>
              <a:t>全角の「パソコン」と半角の「ﾊﾟｿｺﾝ」</a:t>
            </a:r>
          </a:p>
          <a:p>
            <a:pPr eaLnBrk="1" hangingPunct="1">
              <a:defRPr/>
            </a:pPr>
            <a:r>
              <a:rPr lang="ja-JP" altLang="en-US" dirty="0" smtClean="0"/>
              <a:t>区別なく検索してくれる</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8355">
                                            <p:txEl>
                                              <p:pRg st="2" end="2"/>
                                            </p:txEl>
                                          </p:spTgt>
                                        </p:tgtEl>
                                        <p:attrNameLst>
                                          <p:attrName>style.visibility</p:attrName>
                                        </p:attrNameLst>
                                      </p:cBhvr>
                                      <p:to>
                                        <p:strVal val="visible"/>
                                      </p:to>
                                    </p:set>
                                    <p:animEffect transition="in" filter="blinds(horizontal)">
                                      <p:cBhvr>
                                        <p:cTn id="7" dur="500"/>
                                        <p:tgtEl>
                                          <p:spTgt spid="2283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1403648" y="1021407"/>
            <a:ext cx="4282093" cy="5226993"/>
          </a:xfrm>
          <a:prstGeom prst="rect">
            <a:avLst/>
          </a:prstGeom>
        </p:spPr>
      </p:pic>
      <p:sp>
        <p:nvSpPr>
          <p:cNvPr id="25602" name="Rectangle 2"/>
          <p:cNvSpPr>
            <a:spLocks noGrp="1" noChangeArrowheads="1"/>
          </p:cNvSpPr>
          <p:nvPr>
            <p:ph type="title"/>
          </p:nvPr>
        </p:nvSpPr>
        <p:spPr>
          <a:xfrm>
            <a:off x="1143000" y="44450"/>
            <a:ext cx="7772400" cy="1143000"/>
          </a:xfrm>
        </p:spPr>
        <p:txBody>
          <a:bodyPr/>
          <a:lstStyle/>
          <a:p>
            <a:pPr eaLnBrk="1" hangingPunct="1">
              <a:defRPr/>
            </a:pPr>
            <a:r>
              <a:rPr lang="en-US" altLang="ja-JP" dirty="0" smtClean="0">
                <a:effectLst>
                  <a:outerShdw blurRad="38100" dist="38100" dir="2700000" algn="tl">
                    <a:srgbClr val="000000">
                      <a:alpha val="43137"/>
                    </a:srgbClr>
                  </a:outerShdw>
                </a:effectLst>
              </a:rPr>
              <a:t>Google</a:t>
            </a:r>
            <a:r>
              <a:rPr lang="ja-JP" altLang="en-US" dirty="0" smtClean="0">
                <a:effectLst>
                  <a:outerShdw blurRad="38100" dist="38100" dir="2700000" algn="tl">
                    <a:srgbClr val="000000">
                      <a:alpha val="43137"/>
                    </a:srgbClr>
                  </a:outerShdw>
                </a:effectLst>
              </a:rPr>
              <a:t>の検索結果の見方</a:t>
            </a:r>
          </a:p>
        </p:txBody>
      </p:sp>
      <p:sp>
        <p:nvSpPr>
          <p:cNvPr id="1434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434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434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124F970-BD5B-48F2-8715-1C2D510219D2}" type="slidenum">
              <a:rPr kumimoji="0" lang="en-US" altLang="ja-JP" sz="1400"/>
              <a:pPr eaLnBrk="1" hangingPunct="1">
                <a:spcBef>
                  <a:spcPct val="0"/>
                </a:spcBef>
                <a:buClrTx/>
                <a:buSzTx/>
                <a:buFontTx/>
                <a:buNone/>
              </a:pPr>
              <a:t>11</a:t>
            </a:fld>
            <a:endParaRPr kumimoji="0" lang="en-US" altLang="ja-JP" sz="1400"/>
          </a:p>
        </p:txBody>
      </p:sp>
      <p:sp>
        <p:nvSpPr>
          <p:cNvPr id="14343" name="AutoShape 4"/>
          <p:cNvSpPr>
            <a:spLocks noChangeArrowheads="1"/>
          </p:cNvSpPr>
          <p:nvPr/>
        </p:nvSpPr>
        <p:spPr bwMode="auto">
          <a:xfrm>
            <a:off x="863898" y="1704591"/>
            <a:ext cx="1079500" cy="454025"/>
          </a:xfrm>
          <a:prstGeom prst="wedgeRoundRectCallout">
            <a:avLst>
              <a:gd name="adj1" fmla="val 64037"/>
              <a:gd name="adj2" fmla="val 134190"/>
              <a:gd name="adj3" fmla="val 16667"/>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a:t>広告</a:t>
            </a:r>
            <a:endParaRPr lang="en-US" altLang="ja-JP" sz="2400"/>
          </a:p>
        </p:txBody>
      </p:sp>
      <p:sp>
        <p:nvSpPr>
          <p:cNvPr id="14345" name="角丸四角形 1"/>
          <p:cNvSpPr>
            <a:spLocks noChangeArrowheads="1"/>
          </p:cNvSpPr>
          <p:nvPr/>
        </p:nvSpPr>
        <p:spPr bwMode="auto">
          <a:xfrm>
            <a:off x="1475656" y="5013176"/>
            <a:ext cx="4104456" cy="1214636"/>
          </a:xfrm>
          <a:prstGeom prst="roundRect">
            <a:avLst>
              <a:gd name="adj" fmla="val 16667"/>
            </a:avLst>
          </a:prstGeom>
          <a:noFill/>
          <a:ln w="28575" algn="ctr">
            <a:solidFill>
              <a:schemeClr val="tx2"/>
            </a:solidFill>
            <a:prstDash val="lgDashDot"/>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endParaRPr lang="ja-JP" altLang="en-US" sz="2400"/>
          </a:p>
        </p:txBody>
      </p:sp>
      <p:sp>
        <p:nvSpPr>
          <p:cNvPr id="11" name="AutoShape 4"/>
          <p:cNvSpPr>
            <a:spLocks noChangeArrowheads="1"/>
          </p:cNvSpPr>
          <p:nvPr/>
        </p:nvSpPr>
        <p:spPr bwMode="auto">
          <a:xfrm>
            <a:off x="5878170" y="4077072"/>
            <a:ext cx="1574150" cy="454025"/>
          </a:xfrm>
          <a:prstGeom prst="wedgeRoundRectCallout">
            <a:avLst>
              <a:gd name="adj1" fmla="val -82887"/>
              <a:gd name="adj2" fmla="val 169836"/>
              <a:gd name="adj3" fmla="val 16667"/>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dirty="0" smtClean="0"/>
              <a:t>検索</a:t>
            </a:r>
            <a:r>
              <a:rPr lang="ja-JP" altLang="en-US" sz="2400" dirty="0"/>
              <a:t>結果</a:t>
            </a:r>
            <a:endParaRPr lang="en-US" altLang="ja-JP" sz="24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536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536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E1A5B223-2504-4FE0-B666-0FA6D33F4609}" type="slidenum">
              <a:rPr kumimoji="0" lang="en-US" altLang="ja-JP" sz="1400"/>
              <a:pPr eaLnBrk="1" hangingPunct="1">
                <a:spcBef>
                  <a:spcPct val="0"/>
                </a:spcBef>
                <a:buClrTx/>
                <a:buSzTx/>
                <a:buFontTx/>
                <a:buNone/>
              </a:pPr>
              <a:t>12</a:t>
            </a:fld>
            <a:endParaRPr kumimoji="0" lang="en-US" altLang="ja-JP" sz="1400"/>
          </a:p>
        </p:txBody>
      </p:sp>
      <p:sp>
        <p:nvSpPr>
          <p:cNvPr id="15365" name="Rectangle 2"/>
          <p:cNvSpPr>
            <a:spLocks noGrp="1" noChangeArrowheads="1"/>
          </p:cNvSpPr>
          <p:nvPr>
            <p:ph type="title"/>
          </p:nvPr>
        </p:nvSpPr>
        <p:spPr/>
        <p:txBody>
          <a:bodyPr/>
          <a:lstStyle/>
          <a:p>
            <a:pPr eaLnBrk="1" hangingPunct="1"/>
            <a:r>
              <a:rPr lang="ja-JP" altLang="en-US" smtClean="0"/>
              <a:t>キーワード発想のポイント</a:t>
            </a:r>
          </a:p>
        </p:txBody>
      </p:sp>
      <p:sp>
        <p:nvSpPr>
          <p:cNvPr id="233475" name="Rectangle 3"/>
          <p:cNvSpPr>
            <a:spLocks noGrp="1" noChangeArrowheads="1"/>
          </p:cNvSpPr>
          <p:nvPr>
            <p:ph type="body" idx="1"/>
          </p:nvPr>
        </p:nvSpPr>
        <p:spPr/>
        <p:txBody>
          <a:bodyPr/>
          <a:lstStyle/>
          <a:p>
            <a:pPr eaLnBrk="1" hangingPunct="1">
              <a:lnSpc>
                <a:spcPct val="90000"/>
              </a:lnSpc>
              <a:defRPr/>
            </a:pPr>
            <a:r>
              <a:rPr lang="ja-JP" altLang="en-US" dirty="0" smtClean="0"/>
              <a:t>目的のページのイメージを思い描く</a:t>
            </a:r>
          </a:p>
          <a:p>
            <a:pPr lvl="1" eaLnBrk="1" hangingPunct="1">
              <a:lnSpc>
                <a:spcPct val="90000"/>
              </a:lnSpc>
              <a:defRPr/>
            </a:pPr>
            <a:r>
              <a:rPr lang="ja-JP" altLang="en-US" dirty="0" smtClean="0"/>
              <a:t>探している</a:t>
            </a:r>
            <a:r>
              <a:rPr lang="en-US" altLang="ja-JP" dirty="0" smtClean="0"/>
              <a:t>Web</a:t>
            </a:r>
            <a:r>
              <a:rPr lang="ja-JP" altLang="en-US" dirty="0" smtClean="0"/>
              <a:t>ページに書かれていそうな表現や言い回し、専門用語で検索</a:t>
            </a:r>
            <a:endParaRPr lang="en-US" altLang="ja-JP" dirty="0" smtClean="0"/>
          </a:p>
          <a:p>
            <a:pPr lvl="2" eaLnBrk="1" hangingPunct="1">
              <a:lnSpc>
                <a:spcPct val="90000"/>
              </a:lnSpc>
              <a:defRPr/>
            </a:pPr>
            <a:r>
              <a:rPr lang="ja-JP" altLang="en-US" dirty="0"/>
              <a:t>「</a:t>
            </a:r>
            <a:r>
              <a:rPr lang="ja-JP" altLang="en-US" dirty="0" smtClean="0"/>
              <a:t>子犬」よりも</a:t>
            </a:r>
            <a:r>
              <a:rPr lang="en-US" altLang="ja-JP" dirty="0" smtClean="0"/>
              <a:t> </a:t>
            </a:r>
            <a:r>
              <a:rPr lang="ja-JP" altLang="en-US" dirty="0"/>
              <a:t>「子犬 トレーニング</a:t>
            </a:r>
            <a:r>
              <a:rPr lang="ja-JP" altLang="en-US" dirty="0" smtClean="0"/>
              <a:t>」よりも</a:t>
            </a:r>
            <a:r>
              <a:rPr lang="en-US" altLang="ja-JP" dirty="0" smtClean="0"/>
              <a:t> </a:t>
            </a:r>
            <a:r>
              <a:rPr lang="ja-JP" altLang="en-US" dirty="0" smtClean="0"/>
              <a:t>「トイプードル </a:t>
            </a:r>
            <a:r>
              <a:rPr lang="ja-JP" altLang="en-US" dirty="0"/>
              <a:t>子犬 トレーニング クラス</a:t>
            </a:r>
            <a:r>
              <a:rPr lang="ja-JP" altLang="en-US" dirty="0" smtClean="0"/>
              <a:t>」</a:t>
            </a:r>
            <a:endParaRPr lang="en-US" altLang="ja-JP"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638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638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88E70A6-E042-43F8-9418-AC362D01E1BD}" type="slidenum">
              <a:rPr kumimoji="0" lang="en-US" altLang="ja-JP" sz="1400"/>
              <a:pPr eaLnBrk="1" hangingPunct="1">
                <a:spcBef>
                  <a:spcPct val="0"/>
                </a:spcBef>
                <a:buClrTx/>
                <a:buSzTx/>
                <a:buFontTx/>
                <a:buNone/>
              </a:pPr>
              <a:t>13</a:t>
            </a:fld>
            <a:endParaRPr kumimoji="0" lang="en-US" altLang="ja-JP" sz="1400"/>
          </a:p>
        </p:txBody>
      </p:sp>
      <p:sp>
        <p:nvSpPr>
          <p:cNvPr id="16389" name="Rectangle 2"/>
          <p:cNvSpPr>
            <a:spLocks noGrp="1" noChangeArrowheads="1"/>
          </p:cNvSpPr>
          <p:nvPr>
            <p:ph type="title"/>
          </p:nvPr>
        </p:nvSpPr>
        <p:spPr/>
        <p:txBody>
          <a:bodyPr/>
          <a:lstStyle/>
          <a:p>
            <a:pPr eaLnBrk="1" hangingPunct="1"/>
            <a:r>
              <a:rPr lang="ja-JP" altLang="en-US" smtClean="0"/>
              <a:t>キーワード発想のポイント</a:t>
            </a:r>
          </a:p>
        </p:txBody>
      </p:sp>
      <p:sp>
        <p:nvSpPr>
          <p:cNvPr id="232451" name="Rectangle 3"/>
          <p:cNvSpPr>
            <a:spLocks noGrp="1" noChangeArrowheads="1"/>
          </p:cNvSpPr>
          <p:nvPr>
            <p:ph type="body" idx="1"/>
          </p:nvPr>
        </p:nvSpPr>
        <p:spPr/>
        <p:txBody>
          <a:bodyPr/>
          <a:lstStyle/>
          <a:p>
            <a:pPr eaLnBrk="1" hangingPunct="1">
              <a:defRPr/>
            </a:pPr>
            <a:r>
              <a:rPr lang="ja-JP" altLang="en-US" dirty="0" smtClean="0"/>
              <a:t>「実際に映画を観た人が評価するランキングを見たい」ケース</a:t>
            </a:r>
          </a:p>
          <a:p>
            <a:pPr lvl="1" eaLnBrk="1" hangingPunct="1">
              <a:defRPr/>
            </a:pPr>
            <a:r>
              <a:rPr lang="ja-JP" altLang="en-US" sz="2800" dirty="0" smtClean="0"/>
              <a:t>「映画　ランキング」で検索すると、</a:t>
            </a:r>
            <a:r>
              <a:rPr lang="ja-JP" altLang="en-US" sz="2800" dirty="0" smtClean="0">
                <a:sym typeface="Wingdings" pitchFamily="2" charset="2"/>
              </a:rPr>
              <a:t>来場者数などのランキングも表示される</a:t>
            </a:r>
            <a:endParaRPr lang="en-US" altLang="ja-JP" sz="2800" dirty="0" smtClean="0">
              <a:sym typeface="Wingdings" pitchFamily="2" charset="2"/>
            </a:endParaRPr>
          </a:p>
          <a:p>
            <a:pPr lvl="1" eaLnBrk="1" hangingPunct="1">
              <a:defRPr/>
            </a:pPr>
            <a:r>
              <a:rPr lang="ja-JP" altLang="en-US" sz="2800" dirty="0" smtClean="0">
                <a:sym typeface="Wingdings" pitchFamily="2" charset="2"/>
              </a:rPr>
              <a:t>キーワードに「満足度」を追加</a:t>
            </a:r>
            <a:endParaRPr lang="en-US" altLang="ja-JP" sz="2800" dirty="0" smtClean="0">
              <a:sym typeface="Wingdings" pitchFamily="2" charset="2"/>
            </a:endParaRPr>
          </a:p>
          <a:p>
            <a:pPr marL="342900" lvl="1" indent="-342900" eaLnBrk="1" hangingPunct="1">
              <a:buClr>
                <a:schemeClr val="tx2"/>
              </a:buClr>
              <a:buSzPct val="75000"/>
              <a:buFont typeface="Wingdings" panose="05000000000000000000" pitchFamily="2" charset="2"/>
              <a:buChar char="n"/>
              <a:defRPr/>
            </a:pPr>
            <a:r>
              <a:rPr lang="ja-JP" altLang="en-US" dirty="0" smtClean="0"/>
              <a:t>「ホテル　ハワイ」なら予約サイトが、</a:t>
            </a:r>
            <a:r>
              <a:rPr lang="ja-JP" altLang="en-US" dirty="0"/>
              <a:t>「泊まって良かった　ホテル　ハワイ」</a:t>
            </a:r>
            <a:r>
              <a:rPr lang="ja-JP" altLang="en-US" dirty="0" smtClean="0"/>
              <a:t>なら口コミが優先して表示される</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741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741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50DC99BA-A937-4A68-8C9F-C0CF86F34FCA}" type="slidenum">
              <a:rPr kumimoji="0" lang="en-US" altLang="ja-JP" sz="1400"/>
              <a:pPr eaLnBrk="1" hangingPunct="1">
                <a:spcBef>
                  <a:spcPct val="0"/>
                </a:spcBef>
                <a:buClrTx/>
                <a:buSzTx/>
                <a:buFontTx/>
                <a:buNone/>
              </a:pPr>
              <a:t>14</a:t>
            </a:fld>
            <a:endParaRPr kumimoji="0" lang="en-US" altLang="ja-JP" sz="1400"/>
          </a:p>
        </p:txBody>
      </p:sp>
      <p:sp>
        <p:nvSpPr>
          <p:cNvPr id="17413" name="Rectangle 2"/>
          <p:cNvSpPr>
            <a:spLocks noGrp="1" noChangeArrowheads="1"/>
          </p:cNvSpPr>
          <p:nvPr>
            <p:ph type="title"/>
          </p:nvPr>
        </p:nvSpPr>
        <p:spPr/>
        <p:txBody>
          <a:bodyPr/>
          <a:lstStyle/>
          <a:p>
            <a:pPr eaLnBrk="1" hangingPunct="1"/>
            <a:r>
              <a:rPr lang="ja-JP" altLang="en-US" smtClean="0"/>
              <a:t>キーワード発想のポイント</a:t>
            </a:r>
          </a:p>
        </p:txBody>
      </p:sp>
      <p:sp>
        <p:nvSpPr>
          <p:cNvPr id="234499" name="Rectangle 3"/>
          <p:cNvSpPr>
            <a:spLocks noGrp="1" noChangeArrowheads="1"/>
          </p:cNvSpPr>
          <p:nvPr>
            <p:ph type="body" idx="1"/>
          </p:nvPr>
        </p:nvSpPr>
        <p:spPr/>
        <p:txBody>
          <a:bodyPr/>
          <a:lstStyle/>
          <a:p>
            <a:pPr eaLnBrk="1" hangingPunct="1">
              <a:lnSpc>
                <a:spcPct val="90000"/>
              </a:lnSpc>
              <a:defRPr/>
            </a:pPr>
            <a:r>
              <a:rPr lang="ja-JP" altLang="en-US" sz="2800" dirty="0" smtClean="0"/>
              <a:t>最初の検索結果から学習する</a:t>
            </a:r>
          </a:p>
          <a:p>
            <a:pPr lvl="1" eaLnBrk="1" hangingPunct="1">
              <a:lnSpc>
                <a:spcPct val="90000"/>
              </a:lnSpc>
              <a:defRPr/>
            </a:pPr>
            <a:r>
              <a:rPr lang="ja-JP" altLang="en-US" sz="2800" dirty="0" smtClean="0"/>
              <a:t>たった一度の検索で思い通りの結果が得られることは少ない</a:t>
            </a:r>
          </a:p>
          <a:p>
            <a:pPr lvl="1" eaLnBrk="1" hangingPunct="1">
              <a:lnSpc>
                <a:spcPct val="90000"/>
              </a:lnSpc>
              <a:defRPr/>
            </a:pPr>
            <a:r>
              <a:rPr lang="ja-JP" altLang="en-US" sz="2800" dirty="0" smtClean="0"/>
              <a:t>そのページに書かれてあるキーワードで最初に想像できなかったものを加えて、更に良い検索結果を得る</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843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843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4474025E-498A-4EE2-A8BA-F714CA969CB7}" type="slidenum">
              <a:rPr kumimoji="0" lang="en-US" altLang="ja-JP" sz="1400"/>
              <a:pPr eaLnBrk="1" hangingPunct="1">
                <a:spcBef>
                  <a:spcPct val="0"/>
                </a:spcBef>
                <a:buClrTx/>
                <a:buSzTx/>
                <a:buFontTx/>
                <a:buNone/>
              </a:pPr>
              <a:t>15</a:t>
            </a:fld>
            <a:endParaRPr kumimoji="0" lang="en-US" altLang="ja-JP" sz="1400"/>
          </a:p>
        </p:txBody>
      </p:sp>
      <p:sp>
        <p:nvSpPr>
          <p:cNvPr id="18437" name="Rectangle 2"/>
          <p:cNvSpPr>
            <a:spLocks noGrp="1" noChangeArrowheads="1"/>
          </p:cNvSpPr>
          <p:nvPr>
            <p:ph type="title"/>
          </p:nvPr>
        </p:nvSpPr>
        <p:spPr/>
        <p:txBody>
          <a:bodyPr/>
          <a:lstStyle/>
          <a:p>
            <a:pPr eaLnBrk="1" hangingPunct="1"/>
            <a:r>
              <a:rPr lang="ja-JP" altLang="en-US" sz="4000" smtClean="0"/>
              <a:t>「とは」検索と「リンク集」検索</a:t>
            </a:r>
          </a:p>
        </p:txBody>
      </p:sp>
      <p:sp>
        <p:nvSpPr>
          <p:cNvPr id="235523" name="Rectangle 3"/>
          <p:cNvSpPr>
            <a:spLocks noGrp="1" noChangeArrowheads="1"/>
          </p:cNvSpPr>
          <p:nvPr>
            <p:ph type="body" idx="1"/>
          </p:nvPr>
        </p:nvSpPr>
        <p:spPr/>
        <p:txBody>
          <a:bodyPr/>
          <a:lstStyle/>
          <a:p>
            <a:pPr eaLnBrk="1" hangingPunct="1">
              <a:defRPr/>
            </a:pPr>
            <a:r>
              <a:rPr lang="ja-JP" altLang="en-US" dirty="0" smtClean="0"/>
              <a:t>言葉の意味・定義を知りたい</a:t>
            </a:r>
          </a:p>
          <a:p>
            <a:pPr lvl="1" eaLnBrk="1" hangingPunct="1">
              <a:defRPr/>
            </a:pPr>
            <a:r>
              <a:rPr lang="ja-JP" altLang="en-US" dirty="0" smtClean="0"/>
              <a:t>「とは」検索</a:t>
            </a:r>
            <a:br>
              <a:rPr lang="ja-JP" altLang="en-US" dirty="0" smtClean="0"/>
            </a:br>
            <a:r>
              <a:rPr lang="en-US" altLang="ja-JP" dirty="0" smtClean="0"/>
              <a:t>ex.</a:t>
            </a:r>
            <a:r>
              <a:rPr lang="ja-JP" altLang="en-US" dirty="0" smtClean="0"/>
              <a:t>「生命保険」「生命保険とは」</a:t>
            </a:r>
          </a:p>
          <a:p>
            <a:pPr eaLnBrk="1" hangingPunct="1">
              <a:defRPr/>
            </a:pPr>
            <a:r>
              <a:rPr lang="ja-JP" altLang="en-US" dirty="0" smtClean="0"/>
              <a:t>情報がまとまっているページを探したい</a:t>
            </a:r>
          </a:p>
          <a:p>
            <a:pPr lvl="1" eaLnBrk="1" hangingPunct="1">
              <a:defRPr/>
            </a:pPr>
            <a:r>
              <a:rPr lang="ja-JP" altLang="en-US" dirty="0" smtClean="0"/>
              <a:t>「リンク集」検索</a:t>
            </a:r>
          </a:p>
          <a:p>
            <a:pPr lvl="2" eaLnBrk="1" hangingPunct="1">
              <a:defRPr/>
            </a:pPr>
            <a:r>
              <a:rPr lang="en-US" altLang="ja-JP" dirty="0" smtClean="0"/>
              <a:t>ex.</a:t>
            </a:r>
            <a:r>
              <a:rPr lang="ja-JP" altLang="en-US" dirty="0" smtClean="0"/>
              <a:t>「全国テレビ局　リンク集」</a:t>
            </a:r>
          </a:p>
          <a:p>
            <a:pPr eaLnBrk="1" hangingPunct="1">
              <a:defRPr/>
            </a:pPr>
            <a:endParaRPr lang="en-US" altLang="ja-JP"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945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946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5BBA7933-3DB3-41EA-AB22-2C9C898E102D}" type="slidenum">
              <a:rPr kumimoji="0" lang="en-US" altLang="ja-JP" sz="1400"/>
              <a:pPr eaLnBrk="1" hangingPunct="1">
                <a:spcBef>
                  <a:spcPct val="0"/>
                </a:spcBef>
                <a:buClrTx/>
                <a:buSzTx/>
                <a:buFontTx/>
                <a:buNone/>
              </a:pPr>
              <a:t>16</a:t>
            </a:fld>
            <a:endParaRPr kumimoji="0" lang="en-US" altLang="ja-JP" sz="1400"/>
          </a:p>
        </p:txBody>
      </p:sp>
      <p:sp>
        <p:nvSpPr>
          <p:cNvPr id="19461" name="Rectangle 2"/>
          <p:cNvSpPr>
            <a:spLocks noGrp="1" noChangeArrowheads="1"/>
          </p:cNvSpPr>
          <p:nvPr>
            <p:ph type="title"/>
          </p:nvPr>
        </p:nvSpPr>
        <p:spPr/>
        <p:txBody>
          <a:bodyPr/>
          <a:lstStyle/>
          <a:p>
            <a:r>
              <a:rPr lang="ja-JP" altLang="en-US" smtClean="0"/>
              <a:t>ブーリアン検索</a:t>
            </a:r>
          </a:p>
        </p:txBody>
      </p:sp>
      <p:sp>
        <p:nvSpPr>
          <p:cNvPr id="153603" name="Rectangle 3"/>
          <p:cNvSpPr>
            <a:spLocks noGrp="1" noChangeArrowheads="1"/>
          </p:cNvSpPr>
          <p:nvPr>
            <p:ph type="body" idx="1"/>
          </p:nvPr>
        </p:nvSpPr>
        <p:spPr/>
        <p:txBody>
          <a:bodyPr/>
          <a:lstStyle/>
          <a:p>
            <a:pPr>
              <a:defRPr/>
            </a:pPr>
            <a:r>
              <a:rPr lang="en-US" altLang="ja-JP" sz="2800"/>
              <a:t>AND</a:t>
            </a:r>
            <a:r>
              <a:rPr lang="ja-JP" altLang="en-US" sz="2800"/>
              <a:t>検索</a:t>
            </a:r>
          </a:p>
          <a:p>
            <a:pPr lvl="1">
              <a:defRPr/>
            </a:pPr>
            <a:r>
              <a:rPr lang="ja-JP" altLang="en-US" sz="2800"/>
              <a:t>複数の単語を同時に含むサイトだけを検索</a:t>
            </a:r>
          </a:p>
          <a:p>
            <a:pPr>
              <a:defRPr/>
            </a:pPr>
            <a:r>
              <a:rPr lang="en-US" altLang="ja-JP" sz="2800"/>
              <a:t>OR</a:t>
            </a:r>
            <a:r>
              <a:rPr lang="ja-JP" altLang="en-US" sz="2800"/>
              <a:t>検索</a:t>
            </a:r>
          </a:p>
          <a:p>
            <a:pPr lvl="1">
              <a:defRPr/>
            </a:pPr>
            <a:r>
              <a:rPr lang="ja-JP" altLang="en-US" sz="2800"/>
              <a:t>複数の単語のいずれかを含むサイトを検索</a:t>
            </a:r>
          </a:p>
        </p:txBody>
      </p:sp>
      <p:sp>
        <p:nvSpPr>
          <p:cNvPr id="19463" name="Oval 4"/>
          <p:cNvSpPr>
            <a:spLocks noChangeArrowheads="1"/>
          </p:cNvSpPr>
          <p:nvPr/>
        </p:nvSpPr>
        <p:spPr bwMode="auto">
          <a:xfrm>
            <a:off x="762000" y="4648200"/>
            <a:ext cx="2362200" cy="1600200"/>
          </a:xfrm>
          <a:prstGeom prst="ellipse">
            <a:avLst/>
          </a:prstGeom>
          <a:solidFill>
            <a:schemeClr val="accent1"/>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a:t>イタリア料理</a:t>
            </a:r>
          </a:p>
        </p:txBody>
      </p:sp>
      <p:sp>
        <p:nvSpPr>
          <p:cNvPr id="19464" name="Oval 5"/>
          <p:cNvSpPr>
            <a:spLocks noChangeArrowheads="1"/>
          </p:cNvSpPr>
          <p:nvPr/>
        </p:nvSpPr>
        <p:spPr bwMode="auto">
          <a:xfrm>
            <a:off x="2514600" y="4648200"/>
            <a:ext cx="2362200" cy="1600200"/>
          </a:xfrm>
          <a:prstGeom prst="ellipse">
            <a:avLst/>
          </a:prstGeom>
          <a:solidFill>
            <a:schemeClr val="accent2">
              <a:alpha val="50195"/>
            </a:schemeClr>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a:t>ワイン</a:t>
            </a:r>
          </a:p>
        </p:txBody>
      </p:sp>
      <p:sp>
        <p:nvSpPr>
          <p:cNvPr id="19465" name="Oval 6"/>
          <p:cNvSpPr>
            <a:spLocks noChangeAspect="1" noChangeArrowheads="1"/>
          </p:cNvSpPr>
          <p:nvPr/>
        </p:nvSpPr>
        <p:spPr bwMode="auto">
          <a:xfrm>
            <a:off x="6019800" y="5181600"/>
            <a:ext cx="1185863" cy="803275"/>
          </a:xfrm>
          <a:prstGeom prst="ellipse">
            <a:avLst/>
          </a:prstGeom>
          <a:solidFill>
            <a:srgbClr val="CC0000"/>
          </a:solidFill>
          <a:ln>
            <a:noFill/>
          </a:ln>
          <a:extLst>
            <a:ext uri="{91240B29-F687-4F45-9708-019B960494DF}">
              <a14:hiddenLine xmlns:a14="http://schemas.microsoft.com/office/drawing/2010/main" w="12700">
                <a:solidFill>
                  <a:srgbClr val="000000"/>
                </a:solidFill>
                <a:round/>
                <a:headEnd type="none" w="sm" len="sm"/>
                <a:tailEnd type="none" w="sm" len="sm"/>
              </a14:hiddenLine>
            </a:ext>
          </a:extLst>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66" name="Oval 7"/>
          <p:cNvSpPr>
            <a:spLocks noChangeAspect="1" noChangeArrowheads="1"/>
          </p:cNvSpPr>
          <p:nvPr/>
        </p:nvSpPr>
        <p:spPr bwMode="auto">
          <a:xfrm>
            <a:off x="6934200" y="5181600"/>
            <a:ext cx="1185863" cy="803275"/>
          </a:xfrm>
          <a:prstGeom prst="ellipse">
            <a:avLst/>
          </a:prstGeom>
          <a:solidFill>
            <a:srgbClr val="CC0000"/>
          </a:solidFill>
          <a:ln>
            <a:noFill/>
          </a:ln>
          <a:extLst>
            <a:ext uri="{91240B29-F687-4F45-9708-019B960494DF}">
              <a14:hiddenLine xmlns:a14="http://schemas.microsoft.com/office/drawing/2010/main" w="12700">
                <a:solidFill>
                  <a:srgbClr val="000000"/>
                </a:solidFill>
                <a:round/>
                <a:headEnd type="none" w="sm" len="sm"/>
                <a:tailEnd type="none" w="sm" len="sm"/>
              </a14:hiddenLine>
            </a:ext>
          </a:extLst>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67" name="Text Box 8"/>
          <p:cNvSpPr txBox="1">
            <a:spLocks noChangeArrowheads="1"/>
          </p:cNvSpPr>
          <p:nvPr/>
        </p:nvSpPr>
        <p:spPr bwMode="auto">
          <a:xfrm>
            <a:off x="5562600" y="5943600"/>
            <a:ext cx="30051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イタリア料理</a:t>
            </a:r>
            <a:r>
              <a:rPr lang="en-US" altLang="ja-JP" sz="2400"/>
              <a:t>OR</a:t>
            </a:r>
            <a:r>
              <a:rPr lang="ja-JP" altLang="en-US" sz="2400"/>
              <a:t>ワイン</a:t>
            </a:r>
          </a:p>
        </p:txBody>
      </p:sp>
      <p:sp>
        <p:nvSpPr>
          <p:cNvPr id="19468" name="Oval 9"/>
          <p:cNvSpPr>
            <a:spLocks noChangeAspect="1" noChangeArrowheads="1"/>
          </p:cNvSpPr>
          <p:nvPr/>
        </p:nvSpPr>
        <p:spPr bwMode="auto">
          <a:xfrm>
            <a:off x="6019800" y="3962400"/>
            <a:ext cx="1185863" cy="803275"/>
          </a:xfrm>
          <a:prstGeom prst="ellipse">
            <a:avLst/>
          </a:prstGeom>
          <a:solidFill>
            <a:schemeClr val="accent1"/>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69" name="Oval 10"/>
          <p:cNvSpPr>
            <a:spLocks noChangeAspect="1" noChangeArrowheads="1"/>
          </p:cNvSpPr>
          <p:nvPr/>
        </p:nvSpPr>
        <p:spPr bwMode="auto">
          <a:xfrm>
            <a:off x="6934200" y="3962400"/>
            <a:ext cx="1185863" cy="803275"/>
          </a:xfrm>
          <a:prstGeom prst="ellipse">
            <a:avLst/>
          </a:prstGeom>
          <a:solidFill>
            <a:schemeClr val="accent2">
              <a:alpha val="50195"/>
            </a:schemeClr>
          </a:solidFill>
          <a:ln w="12700">
            <a:solidFill>
              <a:schemeClr val="tx1"/>
            </a:solidFill>
            <a:round/>
            <a:headEnd type="none" w="sm" len="sm"/>
            <a:tailEnd type="none" w="sm" len="sm"/>
          </a:ln>
        </p:spPr>
        <p:txBody>
          <a:bodyPr wrap="none" anchor="ct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endParaRPr lang="ja-JP" altLang="ja-JP" sz="2400"/>
          </a:p>
        </p:txBody>
      </p:sp>
      <p:sp>
        <p:nvSpPr>
          <p:cNvPr id="19470" name="Text Box 11"/>
          <p:cNvSpPr txBox="1">
            <a:spLocks noChangeArrowheads="1"/>
          </p:cNvSpPr>
          <p:nvPr/>
        </p:nvSpPr>
        <p:spPr bwMode="auto">
          <a:xfrm>
            <a:off x="5486400" y="4724400"/>
            <a:ext cx="3243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イタリア料理</a:t>
            </a:r>
            <a:r>
              <a:rPr lang="en-US" altLang="ja-JP" sz="2400"/>
              <a:t>AND</a:t>
            </a:r>
            <a:r>
              <a:rPr lang="ja-JP" altLang="en-US" sz="2400"/>
              <a:t>ワイン</a:t>
            </a:r>
          </a:p>
        </p:txBody>
      </p:sp>
      <p:sp>
        <p:nvSpPr>
          <p:cNvPr id="19471" name="Freeform 12"/>
          <p:cNvSpPr>
            <a:spLocks/>
          </p:cNvSpPr>
          <p:nvPr/>
        </p:nvSpPr>
        <p:spPr bwMode="auto">
          <a:xfrm>
            <a:off x="6932613" y="4108450"/>
            <a:ext cx="277812" cy="520700"/>
          </a:xfrm>
          <a:custGeom>
            <a:avLst/>
            <a:gdLst>
              <a:gd name="T0" fmla="*/ 2147483647 w 175"/>
              <a:gd name="T1" fmla="*/ 0 h 328"/>
              <a:gd name="T2" fmla="*/ 2147483647 w 175"/>
              <a:gd name="T3" fmla="*/ 2147483647 h 328"/>
              <a:gd name="T4" fmla="*/ 2147483647 w 175"/>
              <a:gd name="T5" fmla="*/ 2147483647 h 328"/>
              <a:gd name="T6" fmla="*/ 2147483647 w 175"/>
              <a:gd name="T7" fmla="*/ 2147483647 h 328"/>
              <a:gd name="T8" fmla="*/ 2147483647 w 175"/>
              <a:gd name="T9" fmla="*/ 2147483647 h 328"/>
              <a:gd name="T10" fmla="*/ 2147483647 w 175"/>
              <a:gd name="T11" fmla="*/ 2147483647 h 328"/>
              <a:gd name="T12" fmla="*/ 2147483647 w 175"/>
              <a:gd name="T13" fmla="*/ 2147483647 h 328"/>
              <a:gd name="T14" fmla="*/ 2147483647 w 175"/>
              <a:gd name="T15" fmla="*/ 2147483647 h 328"/>
              <a:gd name="T16" fmla="*/ 2147483647 w 175"/>
              <a:gd name="T17" fmla="*/ 2147483647 h 328"/>
              <a:gd name="T18" fmla="*/ 2147483647 w 175"/>
              <a:gd name="T19" fmla="*/ 2147483647 h 328"/>
              <a:gd name="T20" fmla="*/ 2147483647 w 175"/>
              <a:gd name="T21" fmla="*/ 2147483647 h 328"/>
              <a:gd name="T22" fmla="*/ 2147483647 w 175"/>
              <a:gd name="T23" fmla="*/ 2147483647 h 328"/>
              <a:gd name="T24" fmla="*/ 2147483647 w 175"/>
              <a:gd name="T25" fmla="*/ 2147483647 h 328"/>
              <a:gd name="T26" fmla="*/ 2147483647 w 175"/>
              <a:gd name="T27" fmla="*/ 2147483647 h 328"/>
              <a:gd name="T28" fmla="*/ 2147483647 w 175"/>
              <a:gd name="T29" fmla="*/ 2147483647 h 328"/>
              <a:gd name="T30" fmla="*/ 2147483647 w 175"/>
              <a:gd name="T31" fmla="*/ 2147483647 h 328"/>
              <a:gd name="T32" fmla="*/ 2147483647 w 175"/>
              <a:gd name="T33" fmla="*/ 2147483647 h 328"/>
              <a:gd name="T34" fmla="*/ 2147483647 w 175"/>
              <a:gd name="T35" fmla="*/ 2147483647 h 328"/>
              <a:gd name="T36" fmla="*/ 2147483647 w 175"/>
              <a:gd name="T37" fmla="*/ 2147483647 h 328"/>
              <a:gd name="T38" fmla="*/ 2147483647 w 175"/>
              <a:gd name="T39" fmla="*/ 2147483647 h 328"/>
              <a:gd name="T40" fmla="*/ 2147483647 w 175"/>
              <a:gd name="T41" fmla="*/ 2147483647 h 328"/>
              <a:gd name="T42" fmla="*/ 2147483647 w 175"/>
              <a:gd name="T43" fmla="*/ 2147483647 h 328"/>
              <a:gd name="T44" fmla="*/ 2147483647 w 175"/>
              <a:gd name="T45" fmla="*/ 2147483647 h 328"/>
              <a:gd name="T46" fmla="*/ 2147483647 w 175"/>
              <a:gd name="T47" fmla="*/ 2147483647 h 328"/>
              <a:gd name="T48" fmla="*/ 2147483647 w 175"/>
              <a:gd name="T49" fmla="*/ 2147483647 h 328"/>
              <a:gd name="T50" fmla="*/ 2147483647 w 175"/>
              <a:gd name="T51" fmla="*/ 2147483647 h 328"/>
              <a:gd name="T52" fmla="*/ 2147483647 w 175"/>
              <a:gd name="T53" fmla="*/ 2147483647 h 328"/>
              <a:gd name="T54" fmla="*/ 2147483647 w 175"/>
              <a:gd name="T55" fmla="*/ 2147483647 h 328"/>
              <a:gd name="T56" fmla="*/ 2147483647 w 175"/>
              <a:gd name="T57" fmla="*/ 0 h 32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5"/>
              <a:gd name="T88" fmla="*/ 0 h 328"/>
              <a:gd name="T89" fmla="*/ 175 w 175"/>
              <a:gd name="T90" fmla="*/ 328 h 32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5" h="328">
                <a:moveTo>
                  <a:pt x="87" y="0"/>
                </a:moveTo>
                <a:cubicBezTo>
                  <a:pt x="80" y="10"/>
                  <a:pt x="76" y="15"/>
                  <a:pt x="63" y="16"/>
                </a:cubicBezTo>
                <a:cubicBezTo>
                  <a:pt x="62" y="18"/>
                  <a:pt x="61" y="19"/>
                  <a:pt x="60" y="21"/>
                </a:cubicBezTo>
                <a:cubicBezTo>
                  <a:pt x="59" y="24"/>
                  <a:pt x="59" y="27"/>
                  <a:pt x="58" y="30"/>
                </a:cubicBezTo>
                <a:cubicBezTo>
                  <a:pt x="55" y="36"/>
                  <a:pt x="47" y="38"/>
                  <a:pt x="42" y="42"/>
                </a:cubicBezTo>
                <a:cubicBezTo>
                  <a:pt x="39" y="51"/>
                  <a:pt x="41" y="59"/>
                  <a:pt x="30" y="61"/>
                </a:cubicBezTo>
                <a:cubicBezTo>
                  <a:pt x="26" y="72"/>
                  <a:pt x="25" y="84"/>
                  <a:pt x="15" y="91"/>
                </a:cubicBezTo>
                <a:cubicBezTo>
                  <a:pt x="9" y="106"/>
                  <a:pt x="10" y="124"/>
                  <a:pt x="3" y="139"/>
                </a:cubicBezTo>
                <a:cubicBezTo>
                  <a:pt x="3" y="160"/>
                  <a:pt x="0" y="193"/>
                  <a:pt x="9" y="216"/>
                </a:cubicBezTo>
                <a:cubicBezTo>
                  <a:pt x="11" y="228"/>
                  <a:pt x="11" y="244"/>
                  <a:pt x="24" y="249"/>
                </a:cubicBezTo>
                <a:cubicBezTo>
                  <a:pt x="31" y="258"/>
                  <a:pt x="33" y="271"/>
                  <a:pt x="42" y="280"/>
                </a:cubicBezTo>
                <a:cubicBezTo>
                  <a:pt x="46" y="284"/>
                  <a:pt x="51" y="285"/>
                  <a:pt x="55" y="288"/>
                </a:cubicBezTo>
                <a:cubicBezTo>
                  <a:pt x="60" y="298"/>
                  <a:pt x="61" y="300"/>
                  <a:pt x="70" y="307"/>
                </a:cubicBezTo>
                <a:cubicBezTo>
                  <a:pt x="75" y="315"/>
                  <a:pt x="80" y="321"/>
                  <a:pt x="85" y="328"/>
                </a:cubicBezTo>
                <a:cubicBezTo>
                  <a:pt x="93" y="327"/>
                  <a:pt x="95" y="326"/>
                  <a:pt x="102" y="322"/>
                </a:cubicBezTo>
                <a:cubicBezTo>
                  <a:pt x="108" y="314"/>
                  <a:pt x="111" y="308"/>
                  <a:pt x="120" y="303"/>
                </a:cubicBezTo>
                <a:cubicBezTo>
                  <a:pt x="121" y="300"/>
                  <a:pt x="134" y="282"/>
                  <a:pt x="139" y="279"/>
                </a:cubicBezTo>
                <a:cubicBezTo>
                  <a:pt x="141" y="274"/>
                  <a:pt x="142" y="269"/>
                  <a:pt x="144" y="264"/>
                </a:cubicBezTo>
                <a:cubicBezTo>
                  <a:pt x="147" y="251"/>
                  <a:pt x="148" y="247"/>
                  <a:pt x="156" y="237"/>
                </a:cubicBezTo>
                <a:cubicBezTo>
                  <a:pt x="157" y="230"/>
                  <a:pt x="159" y="222"/>
                  <a:pt x="162" y="216"/>
                </a:cubicBezTo>
                <a:cubicBezTo>
                  <a:pt x="164" y="204"/>
                  <a:pt x="165" y="199"/>
                  <a:pt x="171" y="190"/>
                </a:cubicBezTo>
                <a:cubicBezTo>
                  <a:pt x="175" y="164"/>
                  <a:pt x="175" y="129"/>
                  <a:pt x="163" y="105"/>
                </a:cubicBezTo>
                <a:cubicBezTo>
                  <a:pt x="162" y="97"/>
                  <a:pt x="160" y="92"/>
                  <a:pt x="153" y="87"/>
                </a:cubicBezTo>
                <a:cubicBezTo>
                  <a:pt x="150" y="79"/>
                  <a:pt x="145" y="72"/>
                  <a:pt x="142" y="64"/>
                </a:cubicBezTo>
                <a:cubicBezTo>
                  <a:pt x="141" y="56"/>
                  <a:pt x="135" y="53"/>
                  <a:pt x="127" y="51"/>
                </a:cubicBezTo>
                <a:cubicBezTo>
                  <a:pt x="122" y="48"/>
                  <a:pt x="121" y="44"/>
                  <a:pt x="118" y="39"/>
                </a:cubicBezTo>
                <a:cubicBezTo>
                  <a:pt x="117" y="32"/>
                  <a:pt x="113" y="32"/>
                  <a:pt x="108" y="28"/>
                </a:cubicBezTo>
                <a:cubicBezTo>
                  <a:pt x="103" y="17"/>
                  <a:pt x="101" y="12"/>
                  <a:pt x="88" y="9"/>
                </a:cubicBezTo>
                <a:cubicBezTo>
                  <a:pt x="84" y="3"/>
                  <a:pt x="84" y="6"/>
                  <a:pt x="87" y="0"/>
                </a:cubicBezTo>
                <a:close/>
              </a:path>
            </a:pathLst>
          </a:custGeom>
          <a:solidFill>
            <a:srgbClr val="CC0000"/>
          </a:solidFill>
          <a:ln w="12700">
            <a:solidFill>
              <a:schemeClr val="tx1"/>
            </a:solidFill>
            <a:round/>
            <a:headEnd type="none" w="sm" len="sm"/>
            <a:tailEnd type="none" w="sm" len="sm"/>
          </a:ln>
        </p:spPr>
        <p:txBody>
          <a:bodyPr wrap="none"/>
          <a:lstStyle/>
          <a:p>
            <a:endParaRPr lang="ja-JP" alt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(1)</a:t>
            </a:r>
            <a:endParaRPr lang="ja-JP" altLang="en-US" smtClean="0"/>
          </a:p>
        </p:txBody>
      </p:sp>
      <p:sp>
        <p:nvSpPr>
          <p:cNvPr id="3" name="コンテンツ プレースホルダー 2"/>
          <p:cNvSpPr>
            <a:spLocks noGrp="1"/>
          </p:cNvSpPr>
          <p:nvPr>
            <p:ph idx="1"/>
          </p:nvPr>
        </p:nvSpPr>
        <p:spPr/>
        <p:txBody>
          <a:bodyPr/>
          <a:lstStyle/>
          <a:p>
            <a:pPr>
              <a:defRPr/>
            </a:pPr>
            <a:r>
              <a:rPr lang="en-US" altLang="ja-JP" sz="2400" dirty="0"/>
              <a:t>Google</a:t>
            </a:r>
            <a:r>
              <a:rPr lang="ja-JP" altLang="en-US" sz="2400" dirty="0"/>
              <a:t>の検索結果ページで　　　　　「検索オプション」をクリック</a:t>
            </a:r>
          </a:p>
          <a:p>
            <a:pPr>
              <a:defRPr/>
            </a:pPr>
            <a:r>
              <a:rPr lang="ja-JP" altLang="en-US" sz="2400" dirty="0"/>
              <a:t>「すべてのキーワードを含む」 </a:t>
            </a:r>
            <a:r>
              <a:rPr lang="en-US" altLang="ja-JP" sz="2400" dirty="0">
                <a:solidFill>
                  <a:srgbClr val="FF0000"/>
                </a:solidFill>
              </a:rPr>
              <a:t>AND</a:t>
            </a:r>
            <a:r>
              <a:rPr lang="ja-JP" altLang="en-US" sz="2400" dirty="0">
                <a:solidFill>
                  <a:srgbClr val="FF0000"/>
                </a:solidFill>
              </a:rPr>
              <a:t>検索</a:t>
            </a:r>
          </a:p>
          <a:p>
            <a:pPr lvl="1">
              <a:defRPr/>
            </a:pPr>
            <a:r>
              <a:rPr lang="ja-JP" altLang="en-US" sz="2400" dirty="0"/>
              <a:t>キーワードをスペースで区切って検索するのと同じ</a:t>
            </a:r>
          </a:p>
          <a:p>
            <a:pPr>
              <a:defRPr/>
            </a:pPr>
            <a:r>
              <a:rPr lang="ja-JP" altLang="en-US" sz="2400" dirty="0"/>
              <a:t>「語順も含め完全一致」</a:t>
            </a:r>
          </a:p>
          <a:p>
            <a:pPr lvl="1">
              <a:defRPr/>
            </a:pPr>
            <a:r>
              <a:rPr lang="ja-JP" altLang="en-US" sz="2400" dirty="0"/>
              <a:t>キーワードがその順番に並んでいる場合のみを検索　</a:t>
            </a:r>
            <a:r>
              <a:rPr lang="en-US" altLang="ja-JP" sz="2400" dirty="0"/>
              <a:t>(</a:t>
            </a:r>
            <a:r>
              <a:rPr lang="ja-JP" altLang="en-US" sz="2400" dirty="0"/>
              <a:t>英語など単語がスペースで区切られたフレーズを検索する場合に有効</a:t>
            </a:r>
            <a:r>
              <a:rPr lang="en-US" altLang="ja-JP" sz="2400" dirty="0"/>
              <a:t>)</a:t>
            </a:r>
          </a:p>
          <a:p>
            <a:pPr lvl="1">
              <a:defRPr/>
            </a:pPr>
            <a:r>
              <a:rPr lang="ja-JP" altLang="en-US" sz="2400" dirty="0"/>
              <a:t>検索キーワードとして直接入力する場合は、「</a:t>
            </a:r>
            <a:r>
              <a:rPr lang="ja-JP" altLang="en-US" sz="2400" dirty="0">
                <a:solidFill>
                  <a:srgbClr val="FF0000"/>
                </a:solidFill>
              </a:rPr>
              <a:t>”</a:t>
            </a:r>
            <a:r>
              <a:rPr lang="en-US" altLang="ja-JP" sz="2400" dirty="0"/>
              <a:t>going my way</a:t>
            </a:r>
            <a:r>
              <a:rPr lang="en-US" altLang="ja-JP" sz="2400" dirty="0">
                <a:solidFill>
                  <a:srgbClr val="FF0000"/>
                </a:solidFill>
              </a:rPr>
              <a:t>”</a:t>
            </a:r>
            <a:r>
              <a:rPr lang="ja-JP" altLang="en-US" sz="2400" dirty="0"/>
              <a:t>」と「</a:t>
            </a:r>
            <a:r>
              <a:rPr lang="ja-JP" altLang="en-US" sz="2400" dirty="0">
                <a:solidFill>
                  <a:srgbClr val="FF0000"/>
                </a:solidFill>
              </a:rPr>
              <a:t>”</a:t>
            </a:r>
            <a:r>
              <a:rPr lang="ja-JP" altLang="en-US" sz="2400" dirty="0"/>
              <a:t>」を使用</a:t>
            </a:r>
            <a:r>
              <a:rPr lang="ja-JP" altLang="en-US" sz="2400" dirty="0" smtClean="0"/>
              <a:t>する</a:t>
            </a:r>
            <a:endParaRPr lang="ja-JP" altLang="en-US" sz="2400" dirty="0"/>
          </a:p>
        </p:txBody>
      </p:sp>
      <p:sp>
        <p:nvSpPr>
          <p:cNvPr id="20484"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20485"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0486"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03C4B43-E6C3-4123-BE87-00C4EBCC5E4C}" type="slidenum">
              <a:rPr kumimoji="0" lang="en-US" altLang="ja-JP" sz="1400"/>
              <a:pPr eaLnBrk="1" hangingPunct="1">
                <a:spcBef>
                  <a:spcPct val="0"/>
                </a:spcBef>
                <a:buClrTx/>
                <a:buSzTx/>
                <a:buFontTx/>
                <a:buNone/>
              </a:pPr>
              <a:t>17</a:t>
            </a:fld>
            <a:endParaRPr kumimoji="0" lang="en-US" altLang="ja-JP" sz="140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6835" y="1988840"/>
            <a:ext cx="695325" cy="285750"/>
          </a:xfrm>
          <a:prstGeom prst="rect">
            <a:avLst/>
          </a:prstGeom>
          <a:solidFill>
            <a:srgbClr val="FFFFFF">
              <a:shade val="85000"/>
            </a:srgbClr>
          </a:solidFill>
          <a:ln w="28575">
            <a:solidFill>
              <a:schemeClr val="tx1"/>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(2)</a:t>
            </a:r>
            <a:endParaRPr lang="ja-JP" altLang="en-US" smtClean="0"/>
          </a:p>
        </p:txBody>
      </p:sp>
      <p:sp>
        <p:nvSpPr>
          <p:cNvPr id="3" name="コンテンツ プレースホルダー 2"/>
          <p:cNvSpPr>
            <a:spLocks noGrp="1"/>
          </p:cNvSpPr>
          <p:nvPr>
            <p:ph idx="1"/>
          </p:nvPr>
        </p:nvSpPr>
        <p:spPr/>
        <p:txBody>
          <a:bodyPr/>
          <a:lstStyle/>
          <a:p>
            <a:pPr>
              <a:defRPr/>
            </a:pPr>
            <a:r>
              <a:rPr lang="ja-JP" altLang="en-US" sz="2400" dirty="0"/>
              <a:t>「いずれかのキーワードを含む」　</a:t>
            </a:r>
            <a:r>
              <a:rPr lang="en-US" altLang="ja-JP" sz="2400" dirty="0">
                <a:solidFill>
                  <a:srgbClr val="FF0000"/>
                </a:solidFill>
              </a:rPr>
              <a:t>OR</a:t>
            </a:r>
            <a:r>
              <a:rPr lang="ja-JP" altLang="en-US" sz="2400" dirty="0">
                <a:solidFill>
                  <a:srgbClr val="FF0000"/>
                </a:solidFill>
              </a:rPr>
              <a:t>検索</a:t>
            </a:r>
          </a:p>
          <a:p>
            <a:pPr lvl="1">
              <a:defRPr/>
            </a:pPr>
            <a:r>
              <a:rPr lang="en-US" altLang="ja-JP" sz="2400" dirty="0"/>
              <a:t>ex. </a:t>
            </a:r>
            <a:r>
              <a:rPr lang="ja-JP" altLang="en-US" sz="2400" dirty="0"/>
              <a:t>「英語　外語　外国語　イングリッシュ」</a:t>
            </a:r>
          </a:p>
          <a:p>
            <a:pPr lvl="1">
              <a:defRPr/>
            </a:pPr>
            <a:r>
              <a:rPr lang="ja-JP" altLang="en-US" sz="2400" dirty="0"/>
              <a:t>検索キーワードとして直接入力する場合は、「英語 </a:t>
            </a:r>
            <a:r>
              <a:rPr lang="en-US" altLang="ja-JP" sz="2400" dirty="0">
                <a:solidFill>
                  <a:srgbClr val="FF0000"/>
                </a:solidFill>
              </a:rPr>
              <a:t>OR</a:t>
            </a:r>
            <a:r>
              <a:rPr lang="en-US" altLang="ja-JP" sz="2400" dirty="0"/>
              <a:t> </a:t>
            </a:r>
            <a:r>
              <a:rPr lang="ja-JP" altLang="en-US" sz="2400" dirty="0"/>
              <a:t>外語 </a:t>
            </a:r>
            <a:r>
              <a:rPr lang="en-US" altLang="ja-JP" sz="2400" dirty="0">
                <a:solidFill>
                  <a:srgbClr val="FF0000"/>
                </a:solidFill>
              </a:rPr>
              <a:t>OR</a:t>
            </a:r>
            <a:r>
              <a:rPr lang="en-US" altLang="ja-JP" sz="2400" dirty="0"/>
              <a:t> </a:t>
            </a:r>
            <a:r>
              <a:rPr lang="ja-JP" altLang="en-US" sz="2400" dirty="0"/>
              <a:t>外国語 </a:t>
            </a:r>
            <a:r>
              <a:rPr lang="en-US" altLang="ja-JP" sz="2400" dirty="0">
                <a:solidFill>
                  <a:srgbClr val="FF0000"/>
                </a:solidFill>
              </a:rPr>
              <a:t>OR</a:t>
            </a:r>
            <a:r>
              <a:rPr lang="en-US" altLang="ja-JP" sz="2400" dirty="0"/>
              <a:t> </a:t>
            </a:r>
            <a:r>
              <a:rPr lang="ja-JP" altLang="en-US" sz="2400" dirty="0"/>
              <a:t>イングリッシュ」と「</a:t>
            </a:r>
            <a:r>
              <a:rPr lang="en-US" altLang="ja-JP" sz="2400" dirty="0">
                <a:solidFill>
                  <a:srgbClr val="FF0000"/>
                </a:solidFill>
              </a:rPr>
              <a:t>OR</a:t>
            </a:r>
            <a:r>
              <a:rPr lang="ja-JP" altLang="en-US" sz="2400" dirty="0"/>
              <a:t>」を使用する</a:t>
            </a:r>
          </a:p>
          <a:p>
            <a:pPr>
              <a:defRPr/>
            </a:pPr>
            <a:r>
              <a:rPr lang="ja-JP" altLang="en-US" sz="2400" dirty="0"/>
              <a:t>「含めないキーワード」</a:t>
            </a:r>
          </a:p>
          <a:p>
            <a:pPr lvl="1">
              <a:defRPr/>
            </a:pPr>
            <a:r>
              <a:rPr lang="ja-JP" altLang="en-US" sz="2400" dirty="0" smtClean="0"/>
              <a:t>「</a:t>
            </a:r>
            <a:r>
              <a:rPr lang="ja-JP" altLang="en-US" sz="2400" dirty="0"/>
              <a:t>香川</a:t>
            </a:r>
            <a:r>
              <a:rPr lang="ja-JP" altLang="en-US" sz="2400" dirty="0" smtClean="0"/>
              <a:t>」</a:t>
            </a:r>
            <a:r>
              <a:rPr lang="ja-JP" altLang="en-US" sz="2400" dirty="0"/>
              <a:t>で検索したいが</a:t>
            </a:r>
            <a:r>
              <a:rPr lang="ja-JP" altLang="en-US" sz="2400" dirty="0" smtClean="0"/>
              <a:t>「香川真司」</a:t>
            </a:r>
            <a:r>
              <a:rPr lang="ja-JP" altLang="en-US" sz="2400" dirty="0"/>
              <a:t>は不要な場合などに利用</a:t>
            </a:r>
          </a:p>
          <a:p>
            <a:pPr lvl="1">
              <a:defRPr/>
            </a:pPr>
            <a:r>
              <a:rPr lang="ja-JP" altLang="en-US" sz="2400" dirty="0"/>
              <a:t>検索キーワードとして直接入力する場合は</a:t>
            </a:r>
            <a:r>
              <a:rPr lang="ja-JP" altLang="en-US" sz="2400" dirty="0" smtClean="0"/>
              <a:t>、「香川 </a:t>
            </a:r>
            <a:r>
              <a:rPr lang="en-US" altLang="ja-JP" sz="2400" dirty="0" smtClean="0">
                <a:solidFill>
                  <a:srgbClr val="FF0000"/>
                </a:solidFill>
              </a:rPr>
              <a:t>–</a:t>
            </a:r>
            <a:r>
              <a:rPr lang="ja-JP" altLang="en-US" sz="2400" dirty="0" smtClean="0"/>
              <a:t>香川真司」</a:t>
            </a:r>
            <a:r>
              <a:rPr lang="ja-JP" altLang="en-US" sz="2400" dirty="0"/>
              <a:t>と</a:t>
            </a:r>
            <a:r>
              <a:rPr lang="ja-JP" altLang="en-US" sz="2400" dirty="0">
                <a:solidFill>
                  <a:srgbClr val="FF0000"/>
                </a:solidFill>
              </a:rPr>
              <a:t>マイナス記号</a:t>
            </a:r>
            <a:r>
              <a:rPr lang="ja-JP" altLang="en-US" sz="2400" dirty="0"/>
              <a:t>を使用する</a:t>
            </a:r>
          </a:p>
          <a:p>
            <a:pPr>
              <a:defRPr/>
            </a:pPr>
            <a:endParaRPr lang="ja-JP" altLang="en-US" sz="2400" dirty="0"/>
          </a:p>
        </p:txBody>
      </p:sp>
      <p:sp>
        <p:nvSpPr>
          <p:cNvPr id="21508"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21509"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1510"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A8F7372-060A-4C50-9A24-9E56C931363C}" type="slidenum">
              <a:rPr kumimoji="0" lang="en-US" altLang="ja-JP" sz="1400"/>
              <a:pPr eaLnBrk="1" hangingPunct="1">
                <a:spcBef>
                  <a:spcPct val="0"/>
                </a:spcBef>
                <a:buClrTx/>
                <a:buSzTx/>
                <a:buFontTx/>
                <a:buNone/>
              </a:pPr>
              <a:t>18</a:t>
            </a:fld>
            <a:endParaRPr kumimoji="0" lang="en-US" altLang="ja-JP" sz="140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(3)</a:t>
            </a:r>
            <a:endParaRPr lang="ja-JP" altLang="en-US" smtClean="0"/>
          </a:p>
        </p:txBody>
      </p:sp>
      <p:sp>
        <p:nvSpPr>
          <p:cNvPr id="3" name="コンテンツ プレースホルダー 2"/>
          <p:cNvSpPr>
            <a:spLocks noGrp="1"/>
          </p:cNvSpPr>
          <p:nvPr>
            <p:ph idx="1"/>
          </p:nvPr>
        </p:nvSpPr>
        <p:spPr/>
        <p:txBody>
          <a:bodyPr/>
          <a:lstStyle/>
          <a:p>
            <a:pPr>
              <a:defRPr/>
            </a:pPr>
            <a:r>
              <a:rPr lang="ja-JP" altLang="en-US" sz="2800" dirty="0" smtClean="0"/>
              <a:t>言語、地域</a:t>
            </a:r>
            <a:endParaRPr lang="en-US" altLang="ja-JP" sz="2800" dirty="0" smtClean="0"/>
          </a:p>
          <a:p>
            <a:pPr lvl="1">
              <a:defRPr/>
            </a:pPr>
            <a:r>
              <a:rPr lang="en-US" altLang="ja-JP" sz="2800" dirty="0" smtClean="0"/>
              <a:t>ex. </a:t>
            </a:r>
            <a:r>
              <a:rPr lang="ja-JP" altLang="en-US" sz="2800" dirty="0" smtClean="0"/>
              <a:t>アメリカのディズニーランド情報を検索したい場合は、「</a:t>
            </a:r>
            <a:r>
              <a:rPr lang="en-US" altLang="ja-JP" sz="2800" dirty="0" smtClean="0"/>
              <a:t>Disneyland</a:t>
            </a:r>
            <a:r>
              <a:rPr lang="ja-JP" altLang="en-US" sz="2800" dirty="0" smtClean="0"/>
              <a:t>」で検索して、言語「英語」、地域「アメリカ合衆国」で絞り込む</a:t>
            </a:r>
            <a:endParaRPr lang="en-US" altLang="ja-JP" sz="2800" dirty="0" smtClean="0"/>
          </a:p>
          <a:p>
            <a:pPr>
              <a:defRPr/>
            </a:pPr>
            <a:r>
              <a:rPr lang="ja-JP" altLang="en-US" sz="2800" dirty="0"/>
              <a:t>サイトまた</a:t>
            </a:r>
            <a:r>
              <a:rPr lang="ja-JP" altLang="en-US" sz="2800" dirty="0" smtClean="0"/>
              <a:t>は</a:t>
            </a:r>
            <a:r>
              <a:rPr lang="ja-JP" altLang="en-US" sz="2800" dirty="0"/>
              <a:t>ドメイン</a:t>
            </a:r>
            <a:endParaRPr lang="en-US" altLang="ja-JP" sz="2800" dirty="0" smtClean="0"/>
          </a:p>
          <a:p>
            <a:pPr lvl="1">
              <a:defRPr/>
            </a:pPr>
            <a:r>
              <a:rPr lang="en-US" altLang="ja-JP" sz="2800" dirty="0" smtClean="0"/>
              <a:t>ex. </a:t>
            </a:r>
            <a:r>
              <a:rPr lang="ja-JP" altLang="en-US" sz="2800" dirty="0" smtClean="0"/>
              <a:t>甲南女子大学のサイト内で文化社会学科の情報を検索する</a:t>
            </a:r>
            <a:r>
              <a:rPr lang="en-US" altLang="ja-JP" sz="2800" dirty="0" smtClean="0"/>
              <a:t/>
            </a:r>
            <a:br>
              <a:rPr lang="en-US" altLang="ja-JP" sz="2800" dirty="0" smtClean="0"/>
            </a:br>
            <a:r>
              <a:rPr lang="ja-JP" altLang="en-US" sz="2800" dirty="0" smtClean="0"/>
              <a:t>キーワード「文化社会学科」、サイトまたはドメイン「</a:t>
            </a:r>
            <a:r>
              <a:rPr lang="en-US" altLang="ja-JP" sz="2800" dirty="0" smtClean="0"/>
              <a:t>www.konan-wu.ac.jp</a:t>
            </a:r>
            <a:r>
              <a:rPr lang="ja-JP" altLang="en-US" sz="2800" dirty="0" smtClean="0"/>
              <a:t>」</a:t>
            </a:r>
            <a:endParaRPr lang="ja-JP" altLang="en-US" sz="2800" dirty="0"/>
          </a:p>
        </p:txBody>
      </p:sp>
      <p:sp>
        <p:nvSpPr>
          <p:cNvPr id="22532"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22533"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2534"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EDD69133-0AC0-446A-BD79-923C3912B59F}" type="slidenum">
              <a:rPr kumimoji="0" lang="en-US" altLang="ja-JP" sz="1400"/>
              <a:pPr eaLnBrk="1" hangingPunct="1">
                <a:spcBef>
                  <a:spcPct val="0"/>
                </a:spcBef>
                <a:buClrTx/>
                <a:buSzTx/>
                <a:buFontTx/>
                <a:buNone/>
              </a:pPr>
              <a:t>19</a:t>
            </a:fld>
            <a:endParaRPr kumimoji="0" lang="en-US" altLang="ja-JP" sz="140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4099"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4100"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AC08211-4974-4F34-B5D9-65E140F32574}" type="slidenum">
              <a:rPr kumimoji="0" lang="en-US" altLang="ja-JP" sz="1400"/>
              <a:pPr eaLnBrk="1" hangingPunct="1">
                <a:spcBef>
                  <a:spcPct val="0"/>
                </a:spcBef>
                <a:buClrTx/>
                <a:buSzTx/>
                <a:buFontTx/>
                <a:buNone/>
              </a:pPr>
              <a:t>2</a:t>
            </a:fld>
            <a:endParaRPr kumimoji="0" lang="en-US" altLang="ja-JP" sz="1400"/>
          </a:p>
        </p:txBody>
      </p:sp>
      <p:sp>
        <p:nvSpPr>
          <p:cNvPr id="4101" name="Rectangle 2"/>
          <p:cNvSpPr>
            <a:spLocks noGrp="1" noChangeArrowheads="1"/>
          </p:cNvSpPr>
          <p:nvPr>
            <p:ph type="title"/>
          </p:nvPr>
        </p:nvSpPr>
        <p:spPr/>
        <p:txBody>
          <a:bodyPr/>
          <a:lstStyle/>
          <a:p>
            <a:pPr eaLnBrk="1" hangingPunct="1"/>
            <a:r>
              <a:rPr lang="en-US" altLang="ja-JP" smtClean="0"/>
              <a:t>Web</a:t>
            </a:r>
            <a:r>
              <a:rPr lang="ja-JP" altLang="en-US" smtClean="0"/>
              <a:t>検索のしくみ</a:t>
            </a:r>
          </a:p>
        </p:txBody>
      </p:sp>
      <p:sp>
        <p:nvSpPr>
          <p:cNvPr id="212995" name="Rectangle 3"/>
          <p:cNvSpPr>
            <a:spLocks noGrp="1" noChangeArrowheads="1"/>
          </p:cNvSpPr>
          <p:nvPr>
            <p:ph type="body" idx="1"/>
          </p:nvPr>
        </p:nvSpPr>
        <p:spPr/>
        <p:txBody>
          <a:bodyPr/>
          <a:lstStyle/>
          <a:p>
            <a:pPr marL="514350" indent="-514350" eaLnBrk="1" hangingPunct="1">
              <a:lnSpc>
                <a:spcPct val="90000"/>
              </a:lnSpc>
              <a:buFont typeface="+mj-lt"/>
              <a:buAutoNum type="arabicPeriod"/>
              <a:defRPr/>
            </a:pPr>
            <a:r>
              <a:rPr lang="en-US" altLang="ja-JP" sz="2800" dirty="0" smtClean="0"/>
              <a:t>Web</a:t>
            </a:r>
            <a:r>
              <a:rPr lang="ja-JP" altLang="en-US" sz="2800" dirty="0" smtClean="0"/>
              <a:t>ページを公開する</a:t>
            </a:r>
            <a:endParaRPr lang="en-US" altLang="ja-JP" sz="2800" dirty="0" smtClean="0"/>
          </a:p>
          <a:p>
            <a:pPr marL="514350" indent="-514350" eaLnBrk="1" hangingPunct="1">
              <a:lnSpc>
                <a:spcPct val="90000"/>
              </a:lnSpc>
              <a:buFont typeface="+mj-lt"/>
              <a:buAutoNum type="arabicPeriod"/>
              <a:defRPr/>
            </a:pPr>
            <a:r>
              <a:rPr lang="en-US" altLang="ja-JP" sz="2800" dirty="0" smtClean="0"/>
              <a:t>Yahoo!</a:t>
            </a:r>
            <a:r>
              <a:rPr lang="ja-JP" altLang="en-US" sz="2800" dirty="0" smtClean="0"/>
              <a:t>や</a:t>
            </a:r>
            <a:r>
              <a:rPr lang="en-US" altLang="ja-JP" sz="2800" dirty="0" smtClean="0"/>
              <a:t>Google</a:t>
            </a:r>
            <a:r>
              <a:rPr lang="ja-JP" altLang="en-US" sz="2800" dirty="0" smtClean="0"/>
              <a:t>などの検索</a:t>
            </a:r>
            <a:r>
              <a:rPr lang="ja-JP" altLang="en-US" sz="2800" dirty="0"/>
              <a:t>サイト</a:t>
            </a:r>
            <a:r>
              <a:rPr lang="ja-JP" altLang="en-US" sz="2800" dirty="0" smtClean="0"/>
              <a:t>が</a:t>
            </a:r>
            <a:r>
              <a:rPr lang="en-US" altLang="ja-JP" sz="2800" dirty="0" smtClean="0"/>
              <a:t>Web</a:t>
            </a:r>
            <a:r>
              <a:rPr lang="ja-JP" altLang="en-US" sz="2800" dirty="0" smtClean="0"/>
              <a:t>ページを発見して登録する</a:t>
            </a:r>
            <a:endParaRPr lang="en-US" altLang="ja-JP" sz="2800" dirty="0" smtClean="0"/>
          </a:p>
          <a:p>
            <a:pPr marL="514350" indent="-514350" eaLnBrk="1" hangingPunct="1">
              <a:lnSpc>
                <a:spcPct val="90000"/>
              </a:lnSpc>
              <a:buFont typeface="+mj-lt"/>
              <a:buAutoNum type="arabicPeriod"/>
              <a:defRPr/>
            </a:pPr>
            <a:r>
              <a:rPr lang="ja-JP" altLang="en-US" sz="2800" dirty="0" smtClean="0"/>
              <a:t>検索サイトが登録した</a:t>
            </a:r>
            <a:r>
              <a:rPr lang="en-US" altLang="ja-JP" sz="2800" dirty="0" smtClean="0"/>
              <a:t>Web</a:t>
            </a:r>
            <a:r>
              <a:rPr lang="ja-JP" altLang="en-US" sz="2800" dirty="0" smtClean="0"/>
              <a:t>ページデータに検索用キーワードや説明文を付加する</a:t>
            </a:r>
            <a:endParaRPr lang="en-US" altLang="ja-JP" sz="2800" dirty="0" smtClean="0"/>
          </a:p>
          <a:p>
            <a:pPr marL="514350" indent="-514350" eaLnBrk="1" hangingPunct="1">
              <a:lnSpc>
                <a:spcPct val="90000"/>
              </a:lnSpc>
              <a:buFont typeface="+mj-lt"/>
              <a:buAutoNum type="arabicPeriod"/>
              <a:defRPr/>
            </a:pPr>
            <a:r>
              <a:rPr lang="ja-JP" altLang="en-US" sz="2800" dirty="0" smtClean="0"/>
              <a:t>検索者が検索サイトにキーワードを入力して検索する</a:t>
            </a:r>
            <a:endParaRPr lang="en-US" altLang="ja-JP" sz="2800" dirty="0" smtClean="0"/>
          </a:p>
          <a:p>
            <a:pPr marL="514350" indent="-514350" eaLnBrk="1" hangingPunct="1">
              <a:lnSpc>
                <a:spcPct val="90000"/>
              </a:lnSpc>
              <a:buFont typeface="+mj-lt"/>
              <a:buAutoNum type="arabicPeriod"/>
              <a:defRPr/>
            </a:pPr>
            <a:r>
              <a:rPr lang="ja-JP" altLang="en-US" sz="2800" dirty="0"/>
              <a:t>キーワード</a:t>
            </a:r>
            <a:r>
              <a:rPr lang="ja-JP" altLang="en-US" sz="2800" dirty="0" smtClean="0"/>
              <a:t>に適合する</a:t>
            </a:r>
            <a:r>
              <a:rPr lang="en-US" altLang="ja-JP" sz="2800" dirty="0" smtClean="0"/>
              <a:t>Web</a:t>
            </a:r>
            <a:r>
              <a:rPr lang="ja-JP" altLang="en-US" sz="2800" dirty="0" smtClean="0"/>
              <a:t>ページの一覧を表示する</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en-US" altLang="ja-JP" smtClean="0"/>
              <a:t>Google</a:t>
            </a:r>
            <a:r>
              <a:rPr lang="ja-JP" altLang="en-US" smtClean="0"/>
              <a:t>の検索オプション</a:t>
            </a:r>
            <a:r>
              <a:rPr lang="en-US" altLang="ja-JP" smtClean="0"/>
              <a:t>(4)</a:t>
            </a:r>
            <a:endParaRPr lang="ja-JP" altLang="en-US" smtClean="0"/>
          </a:p>
        </p:txBody>
      </p:sp>
      <p:sp>
        <p:nvSpPr>
          <p:cNvPr id="3" name="コンテンツ プレースホルダー 2"/>
          <p:cNvSpPr>
            <a:spLocks noGrp="1"/>
          </p:cNvSpPr>
          <p:nvPr>
            <p:ph idx="1"/>
          </p:nvPr>
        </p:nvSpPr>
        <p:spPr/>
        <p:txBody>
          <a:bodyPr/>
          <a:lstStyle/>
          <a:p>
            <a:pPr>
              <a:defRPr/>
            </a:pPr>
            <a:r>
              <a:rPr lang="ja-JP" altLang="en-US" sz="2800" dirty="0" smtClean="0"/>
              <a:t>ファイル形式</a:t>
            </a:r>
            <a:endParaRPr lang="en-US" altLang="ja-JP" sz="2800" dirty="0" smtClean="0"/>
          </a:p>
          <a:p>
            <a:pPr lvl="1">
              <a:defRPr/>
            </a:pPr>
            <a:r>
              <a:rPr lang="en-US" altLang="ja-JP" sz="2800" dirty="0" smtClean="0"/>
              <a:t>ex. </a:t>
            </a:r>
            <a:r>
              <a:rPr lang="ja-JP" altLang="en-US" sz="2800" dirty="0" smtClean="0"/>
              <a:t>文化社会学科に関する</a:t>
            </a:r>
            <a:r>
              <a:rPr lang="en-US" altLang="ja-JP" sz="2800" dirty="0" err="1" smtClean="0"/>
              <a:t>pdf</a:t>
            </a:r>
            <a:r>
              <a:rPr lang="ja-JP" altLang="en-US" sz="2800" dirty="0" smtClean="0"/>
              <a:t>ファイルを検索する</a:t>
            </a:r>
            <a:r>
              <a:rPr lang="en-US" altLang="ja-JP" sz="2800" dirty="0" smtClean="0"/>
              <a:t/>
            </a:r>
            <a:br>
              <a:rPr lang="en-US" altLang="ja-JP" sz="2800" dirty="0" smtClean="0"/>
            </a:br>
            <a:r>
              <a:rPr lang="ja-JP" altLang="en-US" sz="2800" dirty="0" smtClean="0"/>
              <a:t>語順も含め完全一致「文化社会学科」、ファイル形式「</a:t>
            </a:r>
            <a:r>
              <a:rPr lang="en-US" altLang="ja-JP" sz="2800" dirty="0" smtClean="0"/>
              <a:t>Adobe </a:t>
            </a:r>
            <a:r>
              <a:rPr lang="en-US" altLang="ja-JP" sz="2800" dirty="0" err="1" smtClean="0"/>
              <a:t>Acrobt</a:t>
            </a:r>
            <a:r>
              <a:rPr lang="en-US" altLang="ja-JP" sz="2800" dirty="0" smtClean="0"/>
              <a:t> PDF(.</a:t>
            </a:r>
            <a:r>
              <a:rPr lang="en-US" altLang="ja-JP" sz="2800" dirty="0" err="1" smtClean="0"/>
              <a:t>pdf</a:t>
            </a:r>
            <a:r>
              <a:rPr lang="en-US" altLang="ja-JP" sz="2800" dirty="0" smtClean="0"/>
              <a:t>)</a:t>
            </a:r>
            <a:r>
              <a:rPr lang="ja-JP" altLang="en-US" sz="2800" dirty="0" smtClean="0"/>
              <a:t>ファイル」</a:t>
            </a:r>
            <a:endParaRPr lang="en-US" altLang="ja-JP" sz="2800" dirty="0" smtClean="0"/>
          </a:p>
        </p:txBody>
      </p:sp>
      <p:sp>
        <p:nvSpPr>
          <p:cNvPr id="23556"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23557"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3558"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E38C606-C632-477C-BF90-1D1E4F7CE082}" type="slidenum">
              <a:rPr kumimoji="0" lang="en-US" altLang="ja-JP" sz="1400"/>
              <a:pPr eaLnBrk="1" hangingPunct="1">
                <a:spcBef>
                  <a:spcPct val="0"/>
                </a:spcBef>
                <a:buClrTx/>
                <a:buSzTx/>
                <a:buFontTx/>
                <a:buNone/>
              </a:pPr>
              <a:t>20</a:t>
            </a:fld>
            <a:endParaRPr kumimoji="0" lang="en-US" altLang="ja-JP" sz="140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1143000" y="332656"/>
            <a:ext cx="7772400" cy="1143000"/>
          </a:xfrm>
        </p:spPr>
        <p:txBody>
          <a:bodyPr/>
          <a:lstStyle/>
          <a:p>
            <a:r>
              <a:rPr lang="ja-JP" altLang="en-US" dirty="0" smtClean="0"/>
              <a:t>検索結果の絞り込み</a:t>
            </a:r>
          </a:p>
        </p:txBody>
      </p:sp>
      <p:sp>
        <p:nvSpPr>
          <p:cNvPr id="3" name="コンテンツ プレースホルダー 2"/>
          <p:cNvSpPr>
            <a:spLocks noGrp="1"/>
          </p:cNvSpPr>
          <p:nvPr>
            <p:ph idx="1"/>
          </p:nvPr>
        </p:nvSpPr>
        <p:spPr>
          <a:xfrm>
            <a:off x="1169988" y="1371600"/>
            <a:ext cx="7772400" cy="4114800"/>
          </a:xfrm>
        </p:spPr>
        <p:txBody>
          <a:bodyPr/>
          <a:lstStyle/>
          <a:p>
            <a:pPr>
              <a:defRPr/>
            </a:pPr>
            <a:r>
              <a:rPr lang="en-US" altLang="ja-JP" dirty="0" smtClean="0"/>
              <a:t>Google</a:t>
            </a:r>
            <a:r>
              <a:rPr lang="ja-JP" altLang="en-US" dirty="0" smtClean="0"/>
              <a:t>の検索結果画面</a:t>
            </a:r>
            <a:r>
              <a:rPr lang="ja-JP" altLang="en-US" dirty="0"/>
              <a:t>上部</a:t>
            </a:r>
            <a:r>
              <a:rPr lang="ja-JP" altLang="en-US" dirty="0" smtClean="0"/>
              <a:t>に表示される「検索ツール」を利用</a:t>
            </a:r>
            <a:endParaRPr lang="en-US" altLang="ja-JP" dirty="0" smtClean="0"/>
          </a:p>
          <a:p>
            <a:pPr>
              <a:defRPr/>
            </a:pPr>
            <a:r>
              <a:rPr lang="ja-JP" altLang="en-US" dirty="0" smtClean="0"/>
              <a:t>「すべての言語」で検索</a:t>
            </a:r>
            <a:endParaRPr lang="en-US" altLang="ja-JP" dirty="0" smtClean="0"/>
          </a:p>
          <a:p>
            <a:pPr lvl="1">
              <a:defRPr/>
            </a:pPr>
            <a:r>
              <a:rPr lang="en-US" altLang="ja-JP" dirty="0" smtClean="0"/>
              <a:t>ex. </a:t>
            </a:r>
            <a:r>
              <a:rPr lang="ja-JP" altLang="en-US" dirty="0" smtClean="0"/>
              <a:t>「</a:t>
            </a:r>
            <a:r>
              <a:rPr lang="en-US" altLang="ja-JP" dirty="0" err="1" smtClean="0"/>
              <a:t>whitehouse</a:t>
            </a:r>
            <a:r>
              <a:rPr lang="ja-JP" altLang="en-US" dirty="0" smtClean="0"/>
              <a:t>」で検索後、「日本語のページを検索」を「すべての言語」に切り替え</a:t>
            </a:r>
            <a:endParaRPr lang="en-US" altLang="ja-JP" dirty="0" smtClean="0"/>
          </a:p>
          <a:p>
            <a:pPr>
              <a:defRPr/>
            </a:pPr>
            <a:r>
              <a:rPr lang="ja-JP" altLang="en-US" dirty="0" smtClean="0"/>
              <a:t>期間指定</a:t>
            </a:r>
            <a:endParaRPr lang="en-US" altLang="ja-JP" dirty="0" smtClean="0"/>
          </a:p>
          <a:p>
            <a:pPr lvl="1">
              <a:defRPr/>
            </a:pPr>
            <a:r>
              <a:rPr lang="en-US" altLang="ja-JP" dirty="0" smtClean="0"/>
              <a:t>ex. </a:t>
            </a:r>
            <a:r>
              <a:rPr lang="ja-JP" altLang="en-US" dirty="0" smtClean="0"/>
              <a:t>「パリ　両替所」で検索後、</a:t>
            </a:r>
            <a:r>
              <a:rPr lang="en-US" altLang="ja-JP" dirty="0" smtClean="0"/>
              <a:t>1</a:t>
            </a:r>
            <a:r>
              <a:rPr lang="ja-JP" altLang="en-US" dirty="0" smtClean="0"/>
              <a:t>ヶ月以内に更新されたページだけを表示</a:t>
            </a:r>
            <a:endParaRPr lang="en-US" altLang="ja-JP" dirty="0" smtClean="0"/>
          </a:p>
        </p:txBody>
      </p:sp>
      <p:sp>
        <p:nvSpPr>
          <p:cNvPr id="24580"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24581"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4582"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B30972C-6128-4D7D-BD2D-A8964F267662}" type="slidenum">
              <a:rPr kumimoji="0" lang="en-US" altLang="ja-JP" sz="1400"/>
              <a:pPr eaLnBrk="1" hangingPunct="1">
                <a:spcBef>
                  <a:spcPct val="0"/>
                </a:spcBef>
                <a:buClrTx/>
                <a:buSzTx/>
                <a:buFontTx/>
                <a:buNone/>
              </a:pPr>
              <a:t>21</a:t>
            </a:fld>
            <a:endParaRPr kumimoji="0" lang="en-US" altLang="ja-JP" sz="140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2560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560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17C4DABF-3513-4AA6-AE75-5799A5E123AC}" type="slidenum">
              <a:rPr kumimoji="0" lang="en-US" altLang="ja-JP" sz="1400"/>
              <a:pPr eaLnBrk="1" hangingPunct="1">
                <a:spcBef>
                  <a:spcPct val="0"/>
                </a:spcBef>
                <a:buClrTx/>
                <a:buSzTx/>
                <a:buFontTx/>
                <a:buNone/>
              </a:pPr>
              <a:t>22</a:t>
            </a:fld>
            <a:endParaRPr kumimoji="0" lang="en-US" altLang="ja-JP" sz="1400"/>
          </a:p>
        </p:txBody>
      </p:sp>
      <p:sp>
        <p:nvSpPr>
          <p:cNvPr id="25605" name="Rectangle 2"/>
          <p:cNvSpPr>
            <a:spLocks noGrp="1" noChangeArrowheads="1"/>
          </p:cNvSpPr>
          <p:nvPr>
            <p:ph type="title"/>
          </p:nvPr>
        </p:nvSpPr>
        <p:spPr/>
        <p:txBody>
          <a:bodyPr/>
          <a:lstStyle/>
          <a:p>
            <a:r>
              <a:rPr lang="ja-JP" altLang="en-US" smtClean="0"/>
              <a:t>フレーズの扱い</a:t>
            </a:r>
          </a:p>
        </p:txBody>
      </p:sp>
      <p:graphicFrame>
        <p:nvGraphicFramePr>
          <p:cNvPr id="167977" name="Group 41"/>
          <p:cNvGraphicFramePr>
            <a:graphicFrameLocks noGrp="1"/>
          </p:cNvGraphicFramePr>
          <p:nvPr>
            <p:ph idx="1"/>
          </p:nvPr>
        </p:nvGraphicFramePr>
        <p:xfrm>
          <a:off x="1116013" y="4162425"/>
          <a:ext cx="7200899" cy="1138238"/>
        </p:xfrm>
        <a:graphic>
          <a:graphicData uri="http://schemas.openxmlformats.org/drawingml/2006/table">
            <a:tbl>
              <a:tblPr/>
              <a:tblGrid>
                <a:gridCol w="2574889"/>
                <a:gridCol w="2384428"/>
                <a:gridCol w="2241582"/>
              </a:tblGrid>
              <a:tr h="62016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ja-JP" altLang="en-US"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rPr>
                        <a:t>販売の仕事</a:t>
                      </a:r>
                    </a:p>
                  </a:txBody>
                  <a:tcPr marL="91446" marR="91446" marT="45679" marB="45679"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en-US" altLang="ja-JP"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rPr>
                        <a:t>“</a:t>
                      </a:r>
                      <a:r>
                        <a:rPr kumimoji="1" lang="ja-JP" altLang="en-US"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rPr>
                        <a:t>販売の仕事</a:t>
                      </a:r>
                      <a:r>
                        <a:rPr kumimoji="1" lang="en-US" altLang="ja-JP"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rPr>
                        <a:t>”</a:t>
                      </a:r>
                      <a:endParaRPr kumimoji="1" lang="ja-JP" altLang="en-US"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endParaRPr>
                    </a:p>
                  </a:txBody>
                  <a:tcPr marL="91446" marR="91446" marT="45679" marB="45679"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1" lang="ja-JP" altLang="en-US"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rPr>
                        <a:t>販売　仕事</a:t>
                      </a:r>
                    </a:p>
                  </a:txBody>
                  <a:tcPr marL="91446" marR="91446" marT="45679" marB="45679"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18078">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1" lang="ja-JP" altLang="ja-JP"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endParaRPr>
                    </a:p>
                  </a:txBody>
                  <a:tcPr marL="91446" marR="91446" marT="45679" marB="45679"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1" lang="ja-JP" altLang="ja-JP" sz="2800" b="0" i="0" u="none" strike="noStrike" cap="none" normalizeH="0" baseline="0" smtClean="0">
                        <a:ln>
                          <a:noFill/>
                        </a:ln>
                        <a:solidFill>
                          <a:schemeClr val="tx1"/>
                        </a:solidFill>
                        <a:effectLst>
                          <a:outerShdw blurRad="38100" dist="38100" dir="2700000" algn="tl">
                            <a:srgbClr val="000000"/>
                          </a:outerShdw>
                        </a:effectLst>
                        <a:latin typeface="Times New Roman" charset="0"/>
                        <a:ea typeface="ＭＳ Ｐゴシック" charset="-128"/>
                      </a:endParaRPr>
                    </a:p>
                  </a:txBody>
                  <a:tcPr marL="91446" marR="91446" marT="45679" marB="45679"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1" lang="ja-JP" altLang="ja-JP" sz="2800" b="0" i="0" u="none" strike="noStrike" cap="none" normalizeH="0" baseline="0" dirty="0" smtClean="0">
                        <a:ln>
                          <a:noFill/>
                        </a:ln>
                        <a:solidFill>
                          <a:schemeClr val="tx1"/>
                        </a:solidFill>
                        <a:effectLst>
                          <a:outerShdw blurRad="38100" dist="38100" dir="2700000" algn="tl">
                            <a:srgbClr val="000000"/>
                          </a:outerShdw>
                        </a:effectLst>
                        <a:latin typeface="Times New Roman" charset="0"/>
                        <a:ea typeface="ＭＳ Ｐゴシック" charset="-128"/>
                      </a:endParaRPr>
                    </a:p>
                  </a:txBody>
                  <a:tcPr marL="91446" marR="91446" marT="45679" marB="45679"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25620" name="Text Box 40"/>
          <p:cNvSpPr txBox="1">
            <a:spLocks noChangeArrowheads="1"/>
          </p:cNvSpPr>
          <p:nvPr/>
        </p:nvSpPr>
        <p:spPr bwMode="auto">
          <a:xfrm>
            <a:off x="1031875" y="1790700"/>
            <a:ext cx="7945438"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571500" indent="-571500"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 typeface="Arial" panose="020B0604020202020204" pitchFamily="34" charset="0"/>
              <a:buChar char="•"/>
            </a:pPr>
            <a:r>
              <a:rPr lang="en-US" altLang="ja-JP" sz="2800"/>
              <a:t>3</a:t>
            </a:r>
            <a:r>
              <a:rPr lang="ja-JP" altLang="en-US" sz="2800"/>
              <a:t>つのキーワードで検索してヒット件数を調べてみよう</a:t>
            </a:r>
            <a:endParaRPr lang="en-US" altLang="ja-JP" sz="2800"/>
          </a:p>
          <a:p>
            <a:pPr eaLnBrk="1" hangingPunct="1">
              <a:spcBef>
                <a:spcPct val="0"/>
              </a:spcBef>
              <a:buClrTx/>
              <a:buSzTx/>
              <a:buFont typeface="Arial" panose="020B0604020202020204" pitchFamily="34" charset="0"/>
              <a:buChar char="•"/>
            </a:pPr>
            <a:r>
              <a:rPr lang="ja-JP" altLang="en-US" sz="2800"/>
              <a:t>似たようなヒット件数となる検索語と大幅に異なるヒット件数の検索語に分かれる理由を考察しよう</a:t>
            </a:r>
            <a:endParaRPr lang="en-US" altLang="ja-JP" sz="2800"/>
          </a:p>
          <a:p>
            <a:pPr eaLnBrk="1" hangingPunct="1">
              <a:spcBef>
                <a:spcPct val="0"/>
              </a:spcBef>
              <a:buClrTx/>
              <a:buSzTx/>
              <a:buFont typeface="Arial" panose="020B0604020202020204" pitchFamily="34" charset="0"/>
              <a:buChar char="•"/>
            </a:pPr>
            <a:endParaRPr lang="ja-JP" altLang="en-US" sz="2800"/>
          </a:p>
        </p:txBody>
      </p:sp>
      <p:sp>
        <p:nvSpPr>
          <p:cNvPr id="25621" name="AutoShape 42"/>
          <p:cNvSpPr>
            <a:spLocks noChangeArrowheads="1"/>
          </p:cNvSpPr>
          <p:nvPr/>
        </p:nvSpPr>
        <p:spPr bwMode="auto">
          <a:xfrm>
            <a:off x="1692275" y="5805488"/>
            <a:ext cx="6624638" cy="395287"/>
          </a:xfrm>
          <a:prstGeom prst="wedgeRectCallout">
            <a:avLst>
              <a:gd name="adj1" fmla="val -11106"/>
              <a:gd name="adj2" fmla="val -148898"/>
            </a:avLst>
          </a:prstGeom>
          <a:solidFill>
            <a:schemeClr val="accent1">
              <a:alpha val="50195"/>
            </a:schemeClr>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a:t>課題</a:t>
            </a:r>
            <a:r>
              <a:rPr lang="en-US" altLang="ja-JP" sz="2400"/>
              <a:t>4</a:t>
            </a:r>
            <a:r>
              <a:rPr lang="ja-JP" altLang="en-US" sz="2400"/>
              <a:t>：結果はメール送信するのでメモしておくこと</a:t>
            </a:r>
          </a:p>
        </p:txBody>
      </p:sp>
    </p:spTree>
    <p:extLst>
      <p:ext uri="{BB962C8B-B14F-4D97-AF65-F5344CB8AC3E}">
        <p14:creationId xmlns:p14="http://schemas.microsoft.com/office/powerpoint/2010/main" val="676023070"/>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p:txBody>
          <a:bodyPr/>
          <a:lstStyle/>
          <a:p>
            <a:r>
              <a:rPr lang="ja-JP" altLang="en-US" smtClean="0"/>
              <a:t>ページ内検索</a:t>
            </a:r>
          </a:p>
        </p:txBody>
      </p:sp>
      <p:sp>
        <p:nvSpPr>
          <p:cNvPr id="3" name="コンテンツ プレースホルダー 2"/>
          <p:cNvSpPr>
            <a:spLocks noGrp="1"/>
          </p:cNvSpPr>
          <p:nvPr>
            <p:ph idx="1"/>
          </p:nvPr>
        </p:nvSpPr>
        <p:spPr/>
        <p:txBody>
          <a:bodyPr/>
          <a:lstStyle/>
          <a:p>
            <a:pPr>
              <a:defRPr/>
            </a:pPr>
            <a:r>
              <a:rPr lang="en-US" altLang="ja-JP" dirty="0" smtClean="0"/>
              <a:t>Web</a:t>
            </a:r>
            <a:r>
              <a:rPr lang="ja-JP" altLang="en-US" dirty="0" smtClean="0"/>
              <a:t>ページ内で何か特定の文字列が書かれた場所を探す場合、「</a:t>
            </a:r>
            <a:r>
              <a:rPr lang="en-US" altLang="ja-JP" dirty="0" smtClean="0"/>
              <a:t>Ctrl</a:t>
            </a:r>
            <a:r>
              <a:rPr lang="ja-JP" altLang="en-US" dirty="0" smtClean="0"/>
              <a:t>」キーと「</a:t>
            </a:r>
            <a:r>
              <a:rPr lang="en-US" altLang="ja-JP" dirty="0" smtClean="0"/>
              <a:t>F</a:t>
            </a:r>
            <a:r>
              <a:rPr lang="ja-JP" altLang="en-US" dirty="0" smtClean="0"/>
              <a:t>」キーを同時に押し、文字列を入力して検索する</a:t>
            </a:r>
            <a:endParaRPr lang="en-US" altLang="ja-JP" dirty="0" smtClean="0"/>
          </a:p>
          <a:p>
            <a:pPr>
              <a:defRPr/>
            </a:pPr>
            <a:r>
              <a:rPr lang="en-US" altLang="ja-JP" dirty="0" smtClean="0"/>
              <a:t>Web</a:t>
            </a:r>
            <a:r>
              <a:rPr lang="ja-JP" altLang="en-US" dirty="0" smtClean="0"/>
              <a:t>ブラウザ以外でも、</a:t>
            </a:r>
            <a:r>
              <a:rPr lang="en-US" altLang="ja-JP" dirty="0" smtClean="0"/>
              <a:t>Word</a:t>
            </a:r>
            <a:r>
              <a:rPr lang="ja-JP" altLang="en-US" dirty="0" err="1" smtClean="0"/>
              <a:t>、</a:t>
            </a:r>
            <a:r>
              <a:rPr lang="en-US" altLang="ja-JP" dirty="0" smtClean="0"/>
              <a:t>Excel</a:t>
            </a:r>
            <a:r>
              <a:rPr lang="ja-JP" altLang="en-US" dirty="0" err="1" smtClean="0"/>
              <a:t>、</a:t>
            </a:r>
            <a:r>
              <a:rPr lang="en-US" altLang="ja-JP" dirty="0" smtClean="0"/>
              <a:t>Adobe Reader</a:t>
            </a:r>
            <a:r>
              <a:rPr lang="ja-JP" altLang="en-US" smtClean="0"/>
              <a:t>などでも同様に検索可能</a:t>
            </a:r>
            <a:endParaRPr lang="ja-JP" altLang="en-US" dirty="0"/>
          </a:p>
        </p:txBody>
      </p:sp>
      <p:sp>
        <p:nvSpPr>
          <p:cNvPr id="26628" name="日付プレースホルダー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26629" name="フッター プレースホルダー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6630" name="スライド番号プレースホルダー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E7B65DD7-AA13-4878-9801-5AC9B0434576}" type="slidenum">
              <a:rPr kumimoji="0" lang="en-US" altLang="ja-JP" sz="1400"/>
              <a:pPr eaLnBrk="1" hangingPunct="1">
                <a:spcBef>
                  <a:spcPct val="0"/>
                </a:spcBef>
                <a:buClrTx/>
                <a:buSzTx/>
                <a:buFontTx/>
                <a:buNone/>
              </a:pPr>
              <a:t>23</a:t>
            </a:fld>
            <a:endParaRPr kumimoji="0" lang="en-US" altLang="ja-JP" sz="1400"/>
          </a:p>
        </p:txBody>
      </p:sp>
    </p:spTree>
    <p:extLst>
      <p:ext uri="{BB962C8B-B14F-4D97-AF65-F5344CB8AC3E}">
        <p14:creationId xmlns:p14="http://schemas.microsoft.com/office/powerpoint/2010/main" val="189777316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r>
              <a:rPr lang="en-US" altLang="ja-JP" smtClean="0"/>
              <a:t>Excel</a:t>
            </a:r>
            <a:r>
              <a:rPr lang="ja-JP" altLang="en-US" smtClean="0"/>
              <a:t>で次の表を作成して保存</a:t>
            </a:r>
          </a:p>
        </p:txBody>
      </p:sp>
      <p:sp>
        <p:nvSpPr>
          <p:cNvPr id="27651"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27652"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7653"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FF587035-4DA4-46B9-9D2E-652B6EF1CB5E}" type="slidenum">
              <a:rPr kumimoji="0" lang="en-US" altLang="ja-JP" sz="1400"/>
              <a:pPr eaLnBrk="1" hangingPunct="1">
                <a:spcBef>
                  <a:spcPct val="0"/>
                </a:spcBef>
                <a:buClrTx/>
                <a:buSzTx/>
                <a:buFontTx/>
                <a:buNone/>
              </a:pPr>
              <a:t>24</a:t>
            </a:fld>
            <a:endParaRPr kumimoji="0" lang="en-US" altLang="ja-JP" sz="1400"/>
          </a:p>
        </p:txBody>
      </p:sp>
      <p:pic>
        <p:nvPicPr>
          <p:cNvPr id="27654"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14438" y="2000250"/>
            <a:ext cx="7707312" cy="2473325"/>
          </a:xfrm>
          <a:noFill/>
          <a:extLst>
            <a:ext uri="{909E8E84-426E-40DD-AFC4-6F175D3DCCD1}">
              <a14:hiddenFill xmlns:a14="http://schemas.microsoft.com/office/drawing/2010/main">
                <a:solidFill>
                  <a:srgbClr val="FFFFFF"/>
                </a:solidFill>
              </a14:hiddenFill>
            </a:ext>
          </a:extLst>
        </p:spPr>
      </p:pic>
      <p:sp>
        <p:nvSpPr>
          <p:cNvPr id="27655" name="テキスト ボックス 8"/>
          <p:cNvSpPr txBox="1">
            <a:spLocks noChangeArrowheads="1"/>
          </p:cNvSpPr>
          <p:nvPr/>
        </p:nvSpPr>
        <p:spPr bwMode="auto">
          <a:xfrm>
            <a:off x="571500" y="4786313"/>
            <a:ext cx="8432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「ファイル</a:t>
            </a:r>
            <a:r>
              <a:rPr lang="en-US" altLang="ja-JP" sz="2400"/>
              <a:t>(F)</a:t>
            </a:r>
            <a:r>
              <a:rPr lang="ja-JP" altLang="en-US" sz="2400"/>
              <a:t>」</a:t>
            </a:r>
            <a:r>
              <a:rPr lang="en-US" altLang="ja-JP" sz="2400">
                <a:sym typeface="Wingdings" panose="05000000000000000000" pitchFamily="2" charset="2"/>
              </a:rPr>
              <a:t></a:t>
            </a:r>
            <a:r>
              <a:rPr lang="ja-JP" altLang="en-US" sz="2400">
                <a:sym typeface="Wingdings" panose="05000000000000000000" pitchFamily="2" charset="2"/>
              </a:rPr>
              <a:t>「名前を付けて保存</a:t>
            </a:r>
            <a:r>
              <a:rPr lang="en-US" altLang="ja-JP" sz="2400">
                <a:sym typeface="Wingdings" panose="05000000000000000000" pitchFamily="2" charset="2"/>
              </a:rPr>
              <a:t>(A)</a:t>
            </a:r>
            <a:r>
              <a:rPr lang="ja-JP" altLang="en-US" sz="2400">
                <a:sym typeface="Wingdings" panose="05000000000000000000" pitchFamily="2" charset="2"/>
              </a:rPr>
              <a:t>」を選び、</a:t>
            </a:r>
            <a:endParaRPr lang="en-US" altLang="ja-JP" sz="2400">
              <a:sym typeface="Wingdings" panose="05000000000000000000" pitchFamily="2" charset="2"/>
            </a:endParaRPr>
          </a:p>
          <a:p>
            <a:pPr eaLnBrk="1" hangingPunct="1">
              <a:spcBef>
                <a:spcPct val="0"/>
              </a:spcBef>
              <a:buClrTx/>
              <a:buSzTx/>
              <a:buFontTx/>
              <a:buNone/>
            </a:pPr>
            <a:r>
              <a:rPr lang="ja-JP" altLang="en-US" sz="2400">
                <a:sym typeface="Wingdings" panose="05000000000000000000" pitchFamily="2" charset="2"/>
              </a:rPr>
              <a:t>「保存先</a:t>
            </a:r>
            <a:r>
              <a:rPr lang="en-US" altLang="ja-JP" sz="2400">
                <a:sym typeface="Wingdings" panose="05000000000000000000" pitchFamily="2" charset="2"/>
              </a:rPr>
              <a:t>(I)</a:t>
            </a:r>
            <a:r>
              <a:rPr lang="ja-JP" altLang="en-US" sz="2400">
                <a:sym typeface="Wingdings" panose="05000000000000000000" pitchFamily="2" charset="2"/>
              </a:rPr>
              <a:t>」を「デスクトップ」、「ファイル名</a:t>
            </a:r>
            <a:r>
              <a:rPr lang="en-US" altLang="ja-JP" sz="2400">
                <a:sym typeface="Wingdings" panose="05000000000000000000" pitchFamily="2" charset="2"/>
              </a:rPr>
              <a:t>(N)</a:t>
            </a:r>
            <a:r>
              <a:rPr lang="ja-JP" altLang="en-US" sz="2400">
                <a:sym typeface="Wingdings" panose="05000000000000000000" pitchFamily="2" charset="2"/>
              </a:rPr>
              <a:t>」を「得点リスト」、</a:t>
            </a:r>
            <a:endParaRPr lang="en-US" altLang="ja-JP" sz="2400">
              <a:sym typeface="Wingdings" panose="05000000000000000000" pitchFamily="2" charset="2"/>
            </a:endParaRPr>
          </a:p>
          <a:p>
            <a:pPr eaLnBrk="1" hangingPunct="1">
              <a:spcBef>
                <a:spcPct val="0"/>
              </a:spcBef>
              <a:buClrTx/>
              <a:buSzTx/>
              <a:buFontTx/>
              <a:buNone/>
            </a:pPr>
            <a:r>
              <a:rPr lang="ja-JP" altLang="en-US" sz="2400">
                <a:sym typeface="Wingdings" panose="05000000000000000000" pitchFamily="2" charset="2"/>
              </a:rPr>
              <a:t>ファイルの種類を「</a:t>
            </a:r>
            <a:r>
              <a:rPr lang="en-US" altLang="ja-JP" sz="2400">
                <a:sym typeface="Wingdings" panose="05000000000000000000" pitchFamily="2" charset="2"/>
              </a:rPr>
              <a:t>CSV(</a:t>
            </a:r>
            <a:r>
              <a:rPr lang="ja-JP" altLang="en-US" sz="2400">
                <a:sym typeface="Wingdings" panose="05000000000000000000" pitchFamily="2" charset="2"/>
              </a:rPr>
              <a:t>カンマ区切り</a:t>
            </a:r>
            <a:r>
              <a:rPr lang="en-US" altLang="ja-JP" sz="2400">
                <a:sym typeface="Wingdings" panose="05000000000000000000" pitchFamily="2" charset="2"/>
              </a:rPr>
              <a:t>)</a:t>
            </a:r>
            <a:r>
              <a:rPr lang="ja-JP" altLang="en-US" sz="2400">
                <a:sym typeface="Wingdings" panose="05000000000000000000" pitchFamily="2" charset="2"/>
              </a:rPr>
              <a:t>」として「保存</a:t>
            </a:r>
            <a:r>
              <a:rPr lang="en-US" altLang="ja-JP" sz="2400">
                <a:sym typeface="Wingdings" panose="05000000000000000000" pitchFamily="2" charset="2"/>
              </a:rPr>
              <a:t>(S)</a:t>
            </a:r>
            <a:r>
              <a:rPr lang="ja-JP" altLang="en-US" sz="2400">
                <a:sym typeface="Wingdings" panose="05000000000000000000" pitchFamily="2" charset="2"/>
              </a:rPr>
              <a:t>」をクリック</a:t>
            </a:r>
            <a:endParaRPr lang="ja-JP" altLang="en-US" sz="2400"/>
          </a:p>
        </p:txBody>
      </p:sp>
    </p:spTree>
    <p:extLst>
      <p:ext uri="{BB962C8B-B14F-4D97-AF65-F5344CB8AC3E}">
        <p14:creationId xmlns:p14="http://schemas.microsoft.com/office/powerpoint/2010/main" val="301231498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r>
              <a:rPr lang="ja-JP" altLang="en-US" smtClean="0"/>
              <a:t>エラーメッセージ発生</a:t>
            </a:r>
          </a:p>
        </p:txBody>
      </p:sp>
      <p:sp>
        <p:nvSpPr>
          <p:cNvPr id="3" name="コンテンツ プレースホルダ 2"/>
          <p:cNvSpPr>
            <a:spLocks noGrp="1"/>
          </p:cNvSpPr>
          <p:nvPr>
            <p:ph idx="1"/>
          </p:nvPr>
        </p:nvSpPr>
        <p:spPr/>
        <p:txBody>
          <a:bodyPr/>
          <a:lstStyle/>
          <a:p>
            <a:pPr>
              <a:defRPr/>
            </a:pPr>
            <a:r>
              <a:rPr lang="ja-JP" altLang="en-US" sz="2800" dirty="0" smtClean="0"/>
              <a:t>一旦</a:t>
            </a:r>
            <a:r>
              <a:rPr lang="en-US" altLang="ja-JP" sz="2800" dirty="0" smtClean="0"/>
              <a:t>Excel</a:t>
            </a:r>
            <a:r>
              <a:rPr lang="ja-JP" altLang="en-US" sz="2800" dirty="0" smtClean="0"/>
              <a:t>を終了し、デスクトップに保存した「</a:t>
            </a:r>
            <a:r>
              <a:rPr lang="ja-JP" altLang="en-US" sz="2800" dirty="0" smtClean="0">
                <a:sym typeface="Wingdings" pitchFamily="2" charset="2"/>
              </a:rPr>
              <a:t>得点リスト</a:t>
            </a:r>
            <a:r>
              <a:rPr lang="en-US" altLang="ja-JP" sz="2800" dirty="0" smtClean="0"/>
              <a:t>.</a:t>
            </a:r>
            <a:r>
              <a:rPr lang="en-US" altLang="ja-JP" sz="2800" dirty="0" err="1" smtClean="0"/>
              <a:t>csv</a:t>
            </a:r>
            <a:r>
              <a:rPr lang="ja-JP" altLang="en-US" sz="2800" dirty="0" smtClean="0"/>
              <a:t>」をダブルクリックで開こうとすると次のエラーメッセージが表示される。</a:t>
            </a:r>
            <a:endParaRPr lang="en-US" altLang="ja-JP" sz="2800" dirty="0" smtClean="0"/>
          </a:p>
          <a:p>
            <a:pPr lvl="1">
              <a:defRPr/>
            </a:pPr>
            <a:r>
              <a:rPr lang="ja-JP" altLang="en-US" sz="2800" dirty="0" smtClean="0"/>
              <a:t>「</a:t>
            </a:r>
            <a:r>
              <a:rPr lang="en-US" altLang="ja-JP" sz="2800" dirty="0" smtClean="0"/>
              <a:t>Excel</a:t>
            </a:r>
            <a:r>
              <a:rPr lang="ja-JP" altLang="en-US" sz="2800" dirty="0" smtClean="0"/>
              <a:t>は</a:t>
            </a:r>
            <a:r>
              <a:rPr lang="en-US" altLang="ja-JP" sz="2800" dirty="0" smtClean="0"/>
              <a:t>’</a:t>
            </a:r>
            <a:r>
              <a:rPr lang="ja-JP" altLang="en-US" sz="2800" dirty="0" smtClean="0">
                <a:sym typeface="Wingdings" pitchFamily="2" charset="2"/>
              </a:rPr>
              <a:t>得点リスト</a:t>
            </a:r>
            <a:r>
              <a:rPr lang="en-US" altLang="ja-JP" sz="2800" dirty="0" smtClean="0"/>
              <a:t>.csv’</a:t>
            </a:r>
            <a:r>
              <a:rPr lang="ja-JP" altLang="en-US" sz="2800" dirty="0" smtClean="0"/>
              <a:t>が</a:t>
            </a:r>
            <a:r>
              <a:rPr lang="en-US" altLang="ja-JP" sz="2800" dirty="0" smtClean="0"/>
              <a:t>SYLK</a:t>
            </a:r>
            <a:r>
              <a:rPr lang="ja-JP" altLang="en-US" sz="2800" dirty="0" smtClean="0"/>
              <a:t>ファイルであることを確認しましたが、読み込むことができません。</a:t>
            </a:r>
            <a:r>
              <a:rPr lang="en-US" altLang="ja-JP" sz="2800" dirty="0" smtClean="0"/>
              <a:t>…</a:t>
            </a:r>
            <a:r>
              <a:rPr lang="ja-JP" altLang="en-US" sz="2800" dirty="0" smtClean="0"/>
              <a:t>」</a:t>
            </a:r>
            <a:endParaRPr lang="en-US" altLang="ja-JP" sz="2800" dirty="0" smtClean="0"/>
          </a:p>
          <a:p>
            <a:pPr>
              <a:defRPr/>
            </a:pPr>
            <a:r>
              <a:rPr lang="ja-JP" altLang="en-US" sz="2800" dirty="0" smtClean="0"/>
              <a:t>何が悪いのか知りたい。</a:t>
            </a:r>
            <a:r>
              <a:rPr lang="en-US" altLang="ja-JP" sz="2800" dirty="0" smtClean="0"/>
              <a:t>(Excel</a:t>
            </a:r>
            <a:r>
              <a:rPr lang="ja-JP" altLang="en-US" sz="2800" dirty="0" smtClean="0"/>
              <a:t>のヘルプを使う方法もあるが</a:t>
            </a:r>
            <a:r>
              <a:rPr lang="en-US" altLang="ja-JP" sz="2800" dirty="0" smtClean="0"/>
              <a:t>)</a:t>
            </a:r>
            <a:endParaRPr lang="ja-JP" altLang="en-US" sz="2800" dirty="0"/>
          </a:p>
        </p:txBody>
      </p:sp>
      <p:sp>
        <p:nvSpPr>
          <p:cNvPr id="2867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2867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l" eaLnBrk="1" hangingPunct="1">
              <a:spcBef>
                <a:spcPct val="0"/>
              </a:spcBef>
              <a:buClrTx/>
              <a:buSzTx/>
              <a:buFontTx/>
              <a:buNone/>
            </a:pPr>
            <a:r>
              <a:rPr kumimoji="0" lang="en-US" altLang="ja-JP" sz="1400" smtClean="0"/>
              <a:t>Copyright (C)2016, Isamu Saeki, All Rights Reserverd</a:t>
            </a:r>
          </a:p>
        </p:txBody>
      </p:sp>
      <p:sp>
        <p:nvSpPr>
          <p:cNvPr id="2867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C5186FFB-138E-4417-9ABC-4B266BAB4701}" type="slidenum">
              <a:rPr kumimoji="0" lang="en-US" altLang="ja-JP" sz="1400"/>
              <a:pPr eaLnBrk="1" hangingPunct="1">
                <a:spcBef>
                  <a:spcPct val="0"/>
                </a:spcBef>
                <a:buClrTx/>
                <a:buSzTx/>
                <a:buFontTx/>
                <a:buNone/>
              </a:pPr>
              <a:t>25</a:t>
            </a:fld>
            <a:endParaRPr kumimoji="0" lang="en-US" altLang="ja-JP" sz="1400"/>
          </a:p>
        </p:txBody>
      </p:sp>
    </p:spTree>
    <p:extLst>
      <p:ext uri="{BB962C8B-B14F-4D97-AF65-F5344CB8AC3E}">
        <p14:creationId xmlns:p14="http://schemas.microsoft.com/office/powerpoint/2010/main" val="393949013"/>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p:txBody>
          <a:bodyPr/>
          <a:lstStyle/>
          <a:p>
            <a:r>
              <a:rPr lang="ja-JP" altLang="en-US" smtClean="0"/>
              <a:t>検索キーワードの発想法</a:t>
            </a:r>
            <a:r>
              <a:rPr lang="en-US" altLang="ja-JP" smtClean="0"/>
              <a:t>1</a:t>
            </a:r>
            <a:endParaRPr lang="ja-JP" altLang="en-US" smtClean="0"/>
          </a:p>
        </p:txBody>
      </p:sp>
      <p:sp>
        <p:nvSpPr>
          <p:cNvPr id="3" name="コンテンツ プレースホルダ 2"/>
          <p:cNvSpPr>
            <a:spLocks noGrp="1"/>
          </p:cNvSpPr>
          <p:nvPr>
            <p:ph idx="1"/>
          </p:nvPr>
        </p:nvSpPr>
        <p:spPr>
          <a:xfrm>
            <a:off x="1169988" y="1946275"/>
            <a:ext cx="7974012" cy="4114800"/>
          </a:xfrm>
        </p:spPr>
        <p:txBody>
          <a:bodyPr/>
          <a:lstStyle/>
          <a:p>
            <a:pPr>
              <a:lnSpc>
                <a:spcPts val="3000"/>
              </a:lnSpc>
              <a:defRPr/>
            </a:pPr>
            <a:r>
              <a:rPr lang="ja-JP" altLang="en-US" sz="2800" dirty="0" smtClean="0"/>
              <a:t>問題が生じている状況を文章化する</a:t>
            </a:r>
            <a:endParaRPr lang="en-US" altLang="ja-JP" sz="2800" dirty="0" smtClean="0"/>
          </a:p>
          <a:p>
            <a:pPr lvl="1">
              <a:lnSpc>
                <a:spcPts val="3000"/>
              </a:lnSpc>
              <a:defRPr/>
            </a:pPr>
            <a:r>
              <a:rPr lang="en-US" altLang="ja-JP" sz="2800" dirty="0" smtClean="0"/>
              <a:t>Excel</a:t>
            </a:r>
            <a:r>
              <a:rPr lang="ja-JP" altLang="en-US" sz="2800" dirty="0" smtClean="0"/>
              <a:t>で「</a:t>
            </a:r>
            <a:r>
              <a:rPr lang="ja-JP" altLang="en-US" sz="2800" dirty="0" smtClean="0">
                <a:sym typeface="Wingdings" pitchFamily="2" charset="2"/>
              </a:rPr>
              <a:t>得点リスト</a:t>
            </a:r>
            <a:r>
              <a:rPr lang="en-US" altLang="ja-JP" sz="2800" dirty="0" smtClean="0"/>
              <a:t>.</a:t>
            </a:r>
            <a:r>
              <a:rPr lang="en-US" altLang="ja-JP" sz="2800" dirty="0" err="1" smtClean="0"/>
              <a:t>csv</a:t>
            </a:r>
            <a:r>
              <a:rPr lang="ja-JP" altLang="en-US" sz="2800" dirty="0" smtClean="0"/>
              <a:t>」というファイルが開けない</a:t>
            </a:r>
            <a:endParaRPr lang="en-US" altLang="ja-JP" sz="2800" dirty="0" smtClean="0"/>
          </a:p>
          <a:p>
            <a:pPr>
              <a:lnSpc>
                <a:spcPts val="3000"/>
              </a:lnSpc>
              <a:defRPr/>
            </a:pPr>
            <a:r>
              <a:rPr lang="ja-JP" altLang="en-US" sz="2800" dirty="0" smtClean="0"/>
              <a:t>上記の文章から解決策が書かれている</a:t>
            </a:r>
            <a:r>
              <a:rPr lang="en-US" altLang="ja-JP" sz="2800" dirty="0" smtClean="0"/>
              <a:t>Web</a:t>
            </a:r>
            <a:r>
              <a:rPr lang="ja-JP" altLang="en-US" sz="2800" dirty="0" smtClean="0"/>
              <a:t>ページにありそうな単語を取り出す</a:t>
            </a:r>
            <a:endParaRPr lang="en-US" altLang="ja-JP" sz="2800" dirty="0" smtClean="0"/>
          </a:p>
          <a:p>
            <a:pPr lvl="1">
              <a:lnSpc>
                <a:spcPts val="3000"/>
              </a:lnSpc>
              <a:defRPr/>
            </a:pPr>
            <a:r>
              <a:rPr lang="ja-JP" altLang="en-US" sz="2800" dirty="0" smtClean="0"/>
              <a:t>「</a:t>
            </a:r>
            <a:r>
              <a:rPr lang="en-US" altLang="ja-JP" sz="2800" dirty="0" smtClean="0"/>
              <a:t>Excel</a:t>
            </a:r>
            <a:r>
              <a:rPr lang="ja-JP" altLang="en-US" sz="2800" dirty="0" smtClean="0"/>
              <a:t>」、「</a:t>
            </a:r>
            <a:r>
              <a:rPr lang="en-US" altLang="ja-JP" sz="2800" dirty="0" err="1" smtClean="0"/>
              <a:t>csv</a:t>
            </a:r>
            <a:r>
              <a:rPr lang="ja-JP" altLang="en-US" sz="2800" dirty="0" smtClean="0"/>
              <a:t>」、「開けない」は、ありそう</a:t>
            </a:r>
            <a:endParaRPr lang="en-US" altLang="ja-JP" sz="2800" dirty="0" smtClean="0"/>
          </a:p>
          <a:p>
            <a:pPr lvl="1">
              <a:lnSpc>
                <a:spcPts val="3000"/>
              </a:lnSpc>
              <a:defRPr/>
            </a:pPr>
            <a:r>
              <a:rPr lang="ja-JP" altLang="en-US" sz="2800" dirty="0" smtClean="0">
                <a:sym typeface="Wingdings" pitchFamily="2" charset="2"/>
              </a:rPr>
              <a:t>「得点リスト」は、</a:t>
            </a:r>
            <a:r>
              <a:rPr lang="ja-JP" altLang="en-US" sz="2800" dirty="0" smtClean="0"/>
              <a:t>自分で付けたファイル名なのでなさそう</a:t>
            </a:r>
            <a:endParaRPr lang="en-US" altLang="ja-JP" sz="2800" dirty="0" smtClean="0"/>
          </a:p>
          <a:p>
            <a:pPr>
              <a:lnSpc>
                <a:spcPts val="3000"/>
              </a:lnSpc>
              <a:defRPr/>
            </a:pPr>
            <a:r>
              <a:rPr lang="ja-JP" altLang="en-US" sz="2800" dirty="0" smtClean="0"/>
              <a:t>検索サイトで「</a:t>
            </a:r>
            <a:r>
              <a:rPr lang="en-US" altLang="ja-JP" sz="2800" dirty="0" smtClean="0"/>
              <a:t>Excel</a:t>
            </a:r>
            <a:r>
              <a:rPr lang="ja-JP" altLang="en-US" sz="2800" dirty="0" smtClean="0"/>
              <a:t>」、「</a:t>
            </a:r>
            <a:r>
              <a:rPr lang="en-US" altLang="ja-JP" sz="2800" dirty="0" err="1" smtClean="0"/>
              <a:t>csv</a:t>
            </a:r>
            <a:r>
              <a:rPr lang="ja-JP" altLang="en-US" sz="2800" dirty="0" smtClean="0"/>
              <a:t>」、「開けない」という</a:t>
            </a:r>
            <a:r>
              <a:rPr lang="en-US" altLang="ja-JP" sz="2800" dirty="0" smtClean="0"/>
              <a:t>3</a:t>
            </a:r>
            <a:r>
              <a:rPr lang="ja-JP" altLang="en-US" sz="2800" dirty="0" err="1" smtClean="0"/>
              <a:t>つの</a:t>
            </a:r>
            <a:r>
              <a:rPr lang="ja-JP" altLang="en-US" sz="2800" dirty="0" smtClean="0"/>
              <a:t>単語をキーワードに検索しよう</a:t>
            </a:r>
            <a:endParaRPr lang="ja-JP" altLang="en-US" sz="2800" dirty="0"/>
          </a:p>
        </p:txBody>
      </p:sp>
      <p:sp>
        <p:nvSpPr>
          <p:cNvPr id="2970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2970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2970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0A924028-792C-4DD6-B043-E648D80715F4}" type="slidenum">
              <a:rPr kumimoji="0" lang="en-US" altLang="ja-JP" sz="1400"/>
              <a:pPr eaLnBrk="1" hangingPunct="1">
                <a:spcBef>
                  <a:spcPct val="0"/>
                </a:spcBef>
                <a:buClrTx/>
                <a:buSzTx/>
                <a:buFontTx/>
                <a:buNone/>
              </a:pPr>
              <a:t>26</a:t>
            </a:fld>
            <a:endParaRPr kumimoji="0" lang="en-US" altLang="ja-JP" sz="1400"/>
          </a:p>
        </p:txBody>
      </p:sp>
    </p:spTree>
    <p:extLst>
      <p:ext uri="{BB962C8B-B14F-4D97-AF65-F5344CB8AC3E}">
        <p14:creationId xmlns:p14="http://schemas.microsoft.com/office/powerpoint/2010/main" val="4010050611"/>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mtClean="0"/>
              <a:t>検索キーワードの発想法</a:t>
            </a:r>
            <a:r>
              <a:rPr lang="en-US" altLang="ja-JP" smtClean="0"/>
              <a:t>2</a:t>
            </a:r>
            <a:endParaRPr lang="ja-JP" altLang="en-US" smtClean="0"/>
          </a:p>
        </p:txBody>
      </p:sp>
      <p:sp>
        <p:nvSpPr>
          <p:cNvPr id="3" name="コンテンツ プレースホルダ 2"/>
          <p:cNvSpPr>
            <a:spLocks noGrp="1"/>
          </p:cNvSpPr>
          <p:nvPr>
            <p:ph idx="1"/>
          </p:nvPr>
        </p:nvSpPr>
        <p:spPr/>
        <p:txBody>
          <a:bodyPr/>
          <a:lstStyle/>
          <a:p>
            <a:pPr>
              <a:defRPr/>
            </a:pPr>
            <a:r>
              <a:rPr lang="ja-JP" altLang="en-US" dirty="0" smtClean="0"/>
              <a:t>エラーメッセージに専門的な用語が多いので、メッセージの一部分をそのまま検索キーワードにする</a:t>
            </a:r>
            <a:endParaRPr lang="en-US" altLang="ja-JP" dirty="0" smtClean="0"/>
          </a:p>
          <a:p>
            <a:pPr>
              <a:defRPr/>
            </a:pPr>
            <a:r>
              <a:rPr lang="ja-JP" altLang="en-US" dirty="0" smtClean="0"/>
              <a:t>「</a:t>
            </a:r>
            <a:r>
              <a:rPr lang="en-US" altLang="ja-JP" dirty="0" smtClean="0"/>
              <a:t>Excel</a:t>
            </a:r>
            <a:r>
              <a:rPr lang="ja-JP" altLang="en-US" dirty="0" smtClean="0"/>
              <a:t>　</a:t>
            </a:r>
            <a:r>
              <a:rPr lang="en-US" altLang="ja-JP" dirty="0" err="1" smtClean="0"/>
              <a:t>csv</a:t>
            </a:r>
            <a:r>
              <a:rPr lang="ja-JP" altLang="en-US" dirty="0" smtClean="0"/>
              <a:t>　</a:t>
            </a:r>
            <a:r>
              <a:rPr lang="en-US" altLang="ja-JP" dirty="0" smtClean="0"/>
              <a:t>SYLK</a:t>
            </a:r>
            <a:r>
              <a:rPr lang="ja-JP" altLang="en-US" dirty="0" smtClean="0"/>
              <a:t>ファイル　確認しました　読み込むことができません」</a:t>
            </a:r>
            <a:endParaRPr lang="en-US" altLang="ja-JP" dirty="0" smtClean="0"/>
          </a:p>
          <a:p>
            <a:pPr>
              <a:defRPr/>
            </a:pPr>
            <a:r>
              <a:rPr lang="ja-JP" altLang="en-US" dirty="0" smtClean="0">
                <a:sym typeface="Wingdings" pitchFamily="2" charset="2"/>
              </a:rPr>
              <a:t>「得点リスト」という単語はこの場合も加えないほうが良い</a:t>
            </a:r>
            <a:endParaRPr lang="ja-JP" altLang="en-US" dirty="0"/>
          </a:p>
        </p:txBody>
      </p:sp>
      <p:sp>
        <p:nvSpPr>
          <p:cNvPr id="3072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3072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3072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99399421-CDEB-4AF9-9B3F-1FF97C86D5C2}" type="slidenum">
              <a:rPr kumimoji="0" lang="en-US" altLang="ja-JP" sz="1400"/>
              <a:pPr eaLnBrk="1" hangingPunct="1">
                <a:spcBef>
                  <a:spcPct val="0"/>
                </a:spcBef>
                <a:buClrTx/>
                <a:buSzTx/>
                <a:buFontTx/>
                <a:buNone/>
              </a:pPr>
              <a:t>27</a:t>
            </a:fld>
            <a:endParaRPr kumimoji="0" lang="en-US" altLang="ja-JP" sz="1400"/>
          </a:p>
        </p:txBody>
      </p:sp>
    </p:spTree>
    <p:extLst>
      <p:ext uri="{BB962C8B-B14F-4D97-AF65-F5344CB8AC3E}">
        <p14:creationId xmlns:p14="http://schemas.microsoft.com/office/powerpoint/2010/main" val="240301202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3174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3174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209CCFDB-B8C0-4DD1-A5B1-9E4A81BF1969}" type="slidenum">
              <a:rPr kumimoji="0" lang="en-US" altLang="ja-JP" sz="1400"/>
              <a:pPr eaLnBrk="1" hangingPunct="1">
                <a:spcBef>
                  <a:spcPct val="0"/>
                </a:spcBef>
                <a:buClrTx/>
                <a:buSzTx/>
                <a:buFontTx/>
                <a:buNone/>
              </a:pPr>
              <a:t>28</a:t>
            </a:fld>
            <a:endParaRPr kumimoji="0" lang="en-US" altLang="ja-JP" sz="1400"/>
          </a:p>
        </p:txBody>
      </p:sp>
      <p:sp>
        <p:nvSpPr>
          <p:cNvPr id="31749" name="Rectangle 2"/>
          <p:cNvSpPr>
            <a:spLocks noGrp="1" noChangeArrowheads="1"/>
          </p:cNvSpPr>
          <p:nvPr>
            <p:ph type="title"/>
          </p:nvPr>
        </p:nvSpPr>
        <p:spPr>
          <a:xfrm>
            <a:off x="1143000" y="846138"/>
            <a:ext cx="7772400" cy="1143000"/>
          </a:xfrm>
        </p:spPr>
        <p:txBody>
          <a:bodyPr/>
          <a:lstStyle/>
          <a:p>
            <a:r>
              <a:rPr lang="ja-JP" altLang="en-US" dirty="0" smtClean="0"/>
              <a:t>課題</a:t>
            </a:r>
            <a:r>
              <a:rPr lang="en-US" altLang="ja-JP" smtClean="0"/>
              <a:t>5:</a:t>
            </a:r>
            <a:r>
              <a:rPr lang="ja-JP" altLang="en-US" dirty="0" smtClean="0"/>
              <a:t>実際に検索してみよう</a:t>
            </a:r>
          </a:p>
        </p:txBody>
      </p:sp>
      <p:sp>
        <p:nvSpPr>
          <p:cNvPr id="177155" name="Rectangle 3"/>
          <p:cNvSpPr>
            <a:spLocks noGrp="1" noChangeArrowheads="1"/>
          </p:cNvSpPr>
          <p:nvPr>
            <p:ph type="body" idx="1"/>
          </p:nvPr>
        </p:nvSpPr>
        <p:spPr/>
        <p:txBody>
          <a:bodyPr/>
          <a:lstStyle/>
          <a:p>
            <a:pPr marL="457200" indent="-457200">
              <a:lnSpc>
                <a:spcPct val="80000"/>
              </a:lnSpc>
              <a:buFont typeface="+mj-lt"/>
              <a:buAutoNum type="arabicPeriod"/>
              <a:defRPr/>
            </a:pPr>
            <a:r>
              <a:rPr lang="en-US" altLang="ja-JP" sz="2600" dirty="0" smtClean="0"/>
              <a:t>Excel</a:t>
            </a:r>
            <a:r>
              <a:rPr lang="ja-JP" altLang="en-US" sz="2600" dirty="0" smtClean="0"/>
              <a:t>で数式を入力して</a:t>
            </a:r>
            <a:r>
              <a:rPr lang="en-US" altLang="ja-JP" sz="2600" dirty="0" smtClean="0"/>
              <a:t> #DIV/0! </a:t>
            </a:r>
            <a:r>
              <a:rPr lang="ja-JP" altLang="en-US" sz="2600" dirty="0" smtClean="0"/>
              <a:t>と表示された場合、何が原因？</a:t>
            </a:r>
            <a:endParaRPr lang="en-US" altLang="ja-JP" sz="2600" dirty="0" smtClean="0"/>
          </a:p>
          <a:p>
            <a:pPr marL="457200" indent="-457200">
              <a:lnSpc>
                <a:spcPct val="80000"/>
              </a:lnSpc>
              <a:buFont typeface="+mj-lt"/>
              <a:buAutoNum type="arabicPeriod"/>
              <a:defRPr/>
            </a:pPr>
            <a:endParaRPr lang="en-US" altLang="ja-JP" sz="2600" dirty="0" smtClean="0"/>
          </a:p>
          <a:p>
            <a:pPr marL="457200" indent="-457200">
              <a:lnSpc>
                <a:spcPct val="80000"/>
              </a:lnSpc>
              <a:buFont typeface="+mj-lt"/>
              <a:buAutoNum type="arabicPeriod"/>
              <a:defRPr/>
            </a:pPr>
            <a:endParaRPr lang="en-US" altLang="ja-JP" sz="2600" dirty="0" smtClean="0"/>
          </a:p>
          <a:p>
            <a:pPr marL="457200" indent="-457200">
              <a:lnSpc>
                <a:spcPct val="80000"/>
              </a:lnSpc>
              <a:buFont typeface="+mj-lt"/>
              <a:buAutoNum type="arabicPeriod"/>
              <a:defRPr/>
            </a:pPr>
            <a:r>
              <a:rPr lang="ja-JP" altLang="en-US" sz="2600" dirty="0"/>
              <a:t>あなたが生まれた市町村</a:t>
            </a:r>
            <a:r>
              <a:rPr lang="ja-JP" altLang="en-US" sz="2600" dirty="0" smtClean="0"/>
              <a:t>の今年又は昨年の</a:t>
            </a:r>
            <a:r>
              <a:rPr lang="ja-JP" altLang="en-US" sz="2600" dirty="0"/>
              <a:t>人口は？</a:t>
            </a:r>
          </a:p>
          <a:p>
            <a:pPr marL="457200" indent="-457200">
              <a:lnSpc>
                <a:spcPct val="80000"/>
              </a:lnSpc>
              <a:buFont typeface="+mj-lt"/>
              <a:buAutoNum type="arabicPeriod"/>
              <a:defRPr/>
            </a:pPr>
            <a:r>
              <a:rPr lang="ja-JP" altLang="en-US" sz="2600" dirty="0"/>
              <a:t>日本の小学校は私立学校を含み何校あるか</a:t>
            </a:r>
            <a:r>
              <a:rPr lang="ja-JP" altLang="en-US" sz="2600" dirty="0" smtClean="0"/>
              <a:t>？</a:t>
            </a:r>
            <a:endParaRPr lang="en-US" altLang="ja-JP" sz="2600" dirty="0"/>
          </a:p>
        </p:txBody>
      </p:sp>
      <p:sp>
        <p:nvSpPr>
          <p:cNvPr id="31751" name="AutoShape 4"/>
          <p:cNvSpPr>
            <a:spLocks noChangeArrowheads="1"/>
          </p:cNvSpPr>
          <p:nvPr/>
        </p:nvSpPr>
        <p:spPr bwMode="auto">
          <a:xfrm>
            <a:off x="1122363" y="4965952"/>
            <a:ext cx="7488237" cy="1188785"/>
          </a:xfrm>
          <a:prstGeom prst="wedgeRectCallout">
            <a:avLst>
              <a:gd name="adj1" fmla="val -26930"/>
              <a:gd name="adj2" fmla="val -82558"/>
            </a:avLst>
          </a:prstGeom>
          <a:solidFill>
            <a:schemeClr val="accent1">
              <a:alpha val="50195"/>
            </a:schemeClr>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ClrTx/>
              <a:buSzTx/>
              <a:buFontTx/>
              <a:buNone/>
            </a:pPr>
            <a:r>
              <a:rPr lang="ja-JP" altLang="en-US" sz="2400" dirty="0" smtClean="0"/>
              <a:t>課題</a:t>
            </a:r>
            <a:r>
              <a:rPr lang="en-US" altLang="ja-JP" sz="2400" dirty="0" smtClean="0"/>
              <a:t>5</a:t>
            </a:r>
            <a:r>
              <a:rPr lang="ja-JP" altLang="en-US" sz="2400" dirty="0" smtClean="0"/>
              <a:t>：</a:t>
            </a:r>
            <a:r>
              <a:rPr lang="ja-JP" altLang="en-US" sz="2400" dirty="0"/>
              <a:t>問題の答え、検索</a:t>
            </a:r>
            <a:r>
              <a:rPr lang="ja-JP" altLang="en-US" sz="2400" dirty="0" smtClean="0"/>
              <a:t>方法</a:t>
            </a:r>
            <a:r>
              <a:rPr lang="ja-JP" altLang="en-US" sz="2400" dirty="0" smtClean="0"/>
              <a:t>、</a:t>
            </a:r>
            <a:r>
              <a:rPr lang="en-US" altLang="ja-JP" sz="2400" dirty="0" smtClean="0"/>
              <a:t>URL</a:t>
            </a:r>
            <a:r>
              <a:rPr lang="ja-JP" altLang="en-US" sz="2400" dirty="0" smtClean="0"/>
              <a:t>を</a:t>
            </a:r>
            <a:r>
              <a:rPr lang="ja-JP" altLang="en-US" sz="2400" dirty="0" smtClean="0"/>
              <a:t>記述</a:t>
            </a:r>
            <a:endParaRPr lang="en-US" altLang="ja-JP" sz="2400" dirty="0" smtClean="0"/>
          </a:p>
          <a:p>
            <a:pPr algn="ctr" eaLnBrk="1" hangingPunct="1">
              <a:spcBef>
                <a:spcPct val="0"/>
              </a:spcBef>
              <a:buClrTx/>
              <a:buSzTx/>
              <a:buFontTx/>
              <a:buNone/>
            </a:pPr>
            <a:r>
              <a:rPr lang="en-US" altLang="ja-JP" sz="2400" dirty="0" smtClean="0"/>
              <a:t>(</a:t>
            </a:r>
            <a:r>
              <a:rPr lang="ja-JP" altLang="en-US" sz="2400" dirty="0" smtClean="0"/>
              <a:t>例</a:t>
            </a:r>
            <a:r>
              <a:rPr lang="en-US" altLang="ja-JP" sz="2400" dirty="0" smtClean="0"/>
              <a:t>)</a:t>
            </a:r>
            <a:r>
              <a:rPr lang="ja-JP" altLang="en-US" sz="2400" dirty="0" smtClean="0"/>
              <a:t>　東京オリンピック、</a:t>
            </a:r>
            <a:r>
              <a:rPr lang="en-US" altLang="ja-JP" sz="2400" dirty="0" smtClean="0"/>
              <a:t>Google</a:t>
            </a:r>
            <a:r>
              <a:rPr lang="ja-JP" altLang="en-US" sz="2400" dirty="0" smtClean="0"/>
              <a:t>でキーワード「オリンピック　</a:t>
            </a:r>
            <a:r>
              <a:rPr lang="en-US" altLang="ja-JP" sz="2400" dirty="0" smtClean="0"/>
              <a:t>2020</a:t>
            </a:r>
            <a:r>
              <a:rPr lang="ja-JP" altLang="en-US" sz="2400" dirty="0" smtClean="0"/>
              <a:t>年」で検索、</a:t>
            </a:r>
            <a:r>
              <a:rPr lang="en-US" altLang="ja-JP" sz="2400" dirty="0"/>
              <a:t>https://tokyo2020.jp/jp/</a:t>
            </a:r>
            <a:endParaRPr lang="ja-JP" altLang="en-US" sz="2400" dirty="0"/>
          </a:p>
        </p:txBody>
      </p:sp>
      <p:pic>
        <p:nvPicPr>
          <p:cNvPr id="3175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8691" y="2483805"/>
            <a:ext cx="3019425"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79591208"/>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endParaRPr kumimoji="0" lang="en-US" altLang="ja-JP" sz="1400"/>
          </a:p>
        </p:txBody>
      </p:sp>
      <p:sp>
        <p:nvSpPr>
          <p:cNvPr id="3277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3277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F2C00A8E-14DC-4270-B09A-8B770D0FBEE3}" type="slidenum">
              <a:rPr kumimoji="0" lang="en-US" altLang="ja-JP" sz="1400"/>
              <a:pPr eaLnBrk="1" hangingPunct="1">
                <a:spcBef>
                  <a:spcPct val="0"/>
                </a:spcBef>
                <a:buClrTx/>
                <a:buSzTx/>
                <a:buFontTx/>
                <a:buNone/>
              </a:pPr>
              <a:t>29</a:t>
            </a:fld>
            <a:endParaRPr kumimoji="0" lang="en-US" altLang="ja-JP" sz="1400"/>
          </a:p>
        </p:txBody>
      </p:sp>
      <p:sp>
        <p:nvSpPr>
          <p:cNvPr id="32773" name="Rectangle 2"/>
          <p:cNvSpPr>
            <a:spLocks noGrp="1" noChangeArrowheads="1"/>
          </p:cNvSpPr>
          <p:nvPr>
            <p:ph type="title"/>
          </p:nvPr>
        </p:nvSpPr>
        <p:spPr>
          <a:xfrm>
            <a:off x="1187450" y="-100013"/>
            <a:ext cx="7772400" cy="1143001"/>
          </a:xfrm>
        </p:spPr>
        <p:txBody>
          <a:bodyPr/>
          <a:lstStyle/>
          <a:p>
            <a:pPr eaLnBrk="1" hangingPunct="1"/>
            <a:r>
              <a:rPr lang="en-US" altLang="ja-JP" dirty="0" smtClean="0"/>
              <a:t>4/19</a:t>
            </a:r>
            <a:r>
              <a:rPr lang="ja-JP" altLang="en-US" dirty="0" smtClean="0"/>
              <a:t>の課題</a:t>
            </a:r>
          </a:p>
        </p:txBody>
      </p:sp>
      <p:sp>
        <p:nvSpPr>
          <p:cNvPr id="236547" name="Rectangle 3"/>
          <p:cNvSpPr>
            <a:spLocks noGrp="1" noChangeArrowheads="1"/>
          </p:cNvSpPr>
          <p:nvPr>
            <p:ph type="body" idx="1"/>
          </p:nvPr>
        </p:nvSpPr>
        <p:spPr>
          <a:xfrm>
            <a:off x="1169988" y="836613"/>
            <a:ext cx="7772400" cy="4114800"/>
          </a:xfrm>
        </p:spPr>
        <p:txBody>
          <a:bodyPr/>
          <a:lstStyle/>
          <a:p>
            <a:pPr eaLnBrk="1" hangingPunct="1">
              <a:defRPr/>
            </a:pPr>
            <a:r>
              <a:rPr lang="ja-JP" altLang="en-US" sz="2400" dirty="0" smtClean="0"/>
              <a:t>宛先：教員のメールアドレス</a:t>
            </a:r>
          </a:p>
          <a:p>
            <a:pPr eaLnBrk="1" hangingPunct="1">
              <a:defRPr/>
            </a:pPr>
            <a:r>
              <a:rPr lang="ja-JP" altLang="en-US" sz="2400" dirty="0" smtClean="0"/>
              <a:t>件名：文化社会学情報演習課題</a:t>
            </a:r>
            <a:r>
              <a:rPr lang="en-US" altLang="ja-JP" sz="2400" dirty="0" smtClean="0"/>
              <a:t>4/21</a:t>
            </a:r>
          </a:p>
          <a:p>
            <a:pPr eaLnBrk="1" hangingPunct="1">
              <a:defRPr/>
            </a:pPr>
            <a:r>
              <a:rPr lang="ja-JP" altLang="en-US" sz="2400" dirty="0" smtClean="0"/>
              <a:t>本文：</a:t>
            </a:r>
          </a:p>
          <a:p>
            <a:pPr lvl="1" eaLnBrk="1" hangingPunct="1">
              <a:defRPr/>
            </a:pPr>
            <a:r>
              <a:rPr lang="en-US" altLang="ja-JP" sz="2400" dirty="0" smtClean="0"/>
              <a:t>(</a:t>
            </a:r>
            <a:r>
              <a:rPr lang="ja-JP" altLang="en-US" sz="2400" dirty="0" smtClean="0"/>
              <a:t>挨拶文などを丁寧に書く</a:t>
            </a:r>
            <a:r>
              <a:rPr lang="en-US" altLang="ja-JP" sz="2400" dirty="0" smtClean="0"/>
              <a:t>)</a:t>
            </a:r>
          </a:p>
          <a:p>
            <a:pPr lvl="1" eaLnBrk="1" hangingPunct="1">
              <a:defRPr/>
            </a:pPr>
            <a:r>
              <a:rPr lang="en-US" altLang="ja-JP" sz="2400" dirty="0" smtClean="0"/>
              <a:t>(1) </a:t>
            </a:r>
            <a:r>
              <a:rPr lang="ja-JP" altLang="en-US" sz="2400" dirty="0" smtClean="0"/>
              <a:t>課題</a:t>
            </a:r>
            <a:r>
              <a:rPr lang="en-US" altLang="ja-JP" sz="2400" dirty="0" smtClean="0"/>
              <a:t>1</a:t>
            </a:r>
            <a:r>
              <a:rPr lang="ja-JP" altLang="en-US" sz="2400" dirty="0" smtClean="0"/>
              <a:t>の答え</a:t>
            </a:r>
          </a:p>
          <a:p>
            <a:pPr lvl="1" eaLnBrk="1" hangingPunct="1">
              <a:defRPr/>
            </a:pPr>
            <a:r>
              <a:rPr lang="en-US" altLang="ja-JP" sz="2400" dirty="0" smtClean="0"/>
              <a:t>(2) </a:t>
            </a:r>
            <a:r>
              <a:rPr lang="ja-JP" altLang="en-US" sz="2400" dirty="0" smtClean="0"/>
              <a:t>課題</a:t>
            </a:r>
            <a:r>
              <a:rPr lang="en-US" altLang="ja-JP" sz="2400" dirty="0" smtClean="0"/>
              <a:t>2</a:t>
            </a:r>
            <a:r>
              <a:rPr lang="ja-JP" altLang="en-US" sz="2400" dirty="0" smtClean="0"/>
              <a:t>の答え</a:t>
            </a:r>
            <a:endParaRPr lang="en-US" altLang="ja-JP" sz="2400" dirty="0" smtClean="0"/>
          </a:p>
          <a:p>
            <a:pPr lvl="1" eaLnBrk="1" hangingPunct="1">
              <a:defRPr/>
            </a:pPr>
            <a:r>
              <a:rPr lang="en-US" altLang="ja-JP" sz="2400" dirty="0" smtClean="0"/>
              <a:t>(3) </a:t>
            </a:r>
            <a:r>
              <a:rPr lang="ja-JP" altLang="en-US" sz="2400" dirty="0" smtClean="0"/>
              <a:t>課題</a:t>
            </a:r>
            <a:r>
              <a:rPr lang="en-US" altLang="ja-JP" sz="2400" dirty="0" smtClean="0"/>
              <a:t>3</a:t>
            </a:r>
            <a:r>
              <a:rPr lang="ja-JP" altLang="en-US" sz="2400" dirty="0" smtClean="0"/>
              <a:t>の答え</a:t>
            </a:r>
            <a:endParaRPr lang="en-US" altLang="ja-JP" sz="2400" dirty="0" smtClean="0"/>
          </a:p>
          <a:p>
            <a:pPr lvl="1" eaLnBrk="1" hangingPunct="1">
              <a:defRPr/>
            </a:pPr>
            <a:r>
              <a:rPr lang="en-US" altLang="ja-JP" sz="2400" dirty="0" smtClean="0"/>
              <a:t>(4) </a:t>
            </a:r>
            <a:r>
              <a:rPr lang="ja-JP" altLang="en-US" sz="2400" dirty="0" smtClean="0"/>
              <a:t>課題</a:t>
            </a:r>
            <a:r>
              <a:rPr lang="en-US" altLang="ja-JP" sz="2400" dirty="0" smtClean="0"/>
              <a:t>4</a:t>
            </a:r>
            <a:r>
              <a:rPr lang="ja-JP" altLang="en-US" sz="2400" dirty="0" smtClean="0"/>
              <a:t>の答え</a:t>
            </a:r>
            <a:endParaRPr lang="en-US" altLang="ja-JP" sz="2400" dirty="0" smtClean="0"/>
          </a:p>
          <a:p>
            <a:pPr lvl="1" eaLnBrk="1" hangingPunct="1">
              <a:defRPr/>
            </a:pPr>
            <a:r>
              <a:rPr lang="en-US" altLang="ja-JP" sz="2400" dirty="0" smtClean="0"/>
              <a:t>(5) </a:t>
            </a:r>
            <a:r>
              <a:rPr lang="ja-JP" altLang="en-US" sz="2400" dirty="0" smtClean="0"/>
              <a:t>課題</a:t>
            </a:r>
            <a:r>
              <a:rPr lang="en-US" altLang="ja-JP" sz="2400" dirty="0" smtClean="0"/>
              <a:t>5</a:t>
            </a:r>
            <a:r>
              <a:rPr lang="ja-JP" altLang="en-US" sz="2400" dirty="0" smtClean="0"/>
              <a:t>の</a:t>
            </a:r>
            <a:r>
              <a:rPr lang="ja-JP" altLang="en-US" sz="2400" dirty="0"/>
              <a:t>各質問の</a:t>
            </a:r>
            <a:r>
              <a:rPr lang="ja-JP" altLang="en-US" sz="2400" dirty="0" smtClean="0"/>
              <a:t>答え</a:t>
            </a:r>
            <a:r>
              <a:rPr lang="ja-JP" altLang="en-US" sz="2400" dirty="0"/>
              <a:t>、</a:t>
            </a:r>
            <a:r>
              <a:rPr lang="ja-JP" altLang="en-US" sz="2400" dirty="0" smtClean="0"/>
              <a:t>検索</a:t>
            </a:r>
            <a:r>
              <a:rPr lang="ja-JP" altLang="en-US" sz="2400" dirty="0"/>
              <a:t>の</a:t>
            </a:r>
            <a:r>
              <a:rPr lang="ja-JP" altLang="en-US" sz="2400" dirty="0" smtClean="0"/>
              <a:t>方法、</a:t>
            </a:r>
            <a:r>
              <a:rPr lang="en-US" altLang="ja-JP" sz="2400" dirty="0" smtClean="0"/>
              <a:t>URL</a:t>
            </a:r>
            <a:r>
              <a:rPr lang="ja-JP" altLang="en-US" sz="2400" dirty="0"/>
              <a:t/>
            </a:r>
            <a:br>
              <a:rPr lang="ja-JP" altLang="en-US" sz="2400" dirty="0"/>
            </a:br>
            <a:r>
              <a:rPr lang="ja-JP" altLang="en-US" sz="2400" dirty="0"/>
              <a:t>例：　</a:t>
            </a:r>
            <a:r>
              <a:rPr lang="en-US" altLang="ja-JP" sz="2400" dirty="0"/>
              <a:t>2. </a:t>
            </a:r>
            <a:r>
              <a:rPr lang="ja-JP" altLang="en-US" sz="2400" dirty="0"/>
              <a:t>答え</a:t>
            </a:r>
            <a:r>
              <a:rPr lang="en-US" altLang="ja-JP" sz="2400" dirty="0"/>
              <a:t>:</a:t>
            </a:r>
            <a:r>
              <a:rPr lang="ja-JP" altLang="en-US" sz="2400" dirty="0"/>
              <a:t>東京、 検索の方法</a:t>
            </a:r>
            <a:r>
              <a:rPr lang="en-US" altLang="ja-JP" sz="2400" dirty="0"/>
              <a:t>:Google</a:t>
            </a:r>
            <a:r>
              <a:rPr lang="ja-JP" altLang="en-US" sz="2400" dirty="0"/>
              <a:t>で「日本 首都 皇居」をキーワードに</a:t>
            </a:r>
            <a:r>
              <a:rPr lang="ja-JP" altLang="en-US" sz="2400" dirty="0" smtClean="0"/>
              <a:t>検索、</a:t>
            </a:r>
            <a:r>
              <a:rPr lang="en-US" altLang="ja-JP" sz="2400" dirty="0"/>
              <a:t>http://www5a.biglobe.ne.jp/~kazu_san/syuto.html </a:t>
            </a:r>
            <a:endParaRPr lang="en-US" altLang="ja-JP" sz="2400" dirty="0" smtClean="0"/>
          </a:p>
          <a:p>
            <a:pPr lvl="1" eaLnBrk="1" hangingPunct="1">
              <a:defRPr/>
            </a:pPr>
            <a:r>
              <a:rPr lang="en-US" altLang="ja-JP" sz="2400" dirty="0" smtClean="0"/>
              <a:t>(6) </a:t>
            </a:r>
            <a:r>
              <a:rPr lang="ja-JP" altLang="en-US" sz="2400" dirty="0" smtClean="0"/>
              <a:t>今日の感想</a:t>
            </a:r>
          </a:p>
        </p:txBody>
      </p:sp>
      <p:sp>
        <p:nvSpPr>
          <p:cNvPr id="3" name="角丸四角形吹き出し 2"/>
          <p:cNvSpPr/>
          <p:nvPr/>
        </p:nvSpPr>
        <p:spPr bwMode="auto">
          <a:xfrm>
            <a:off x="6084888" y="2997200"/>
            <a:ext cx="2374900" cy="1295400"/>
          </a:xfrm>
          <a:prstGeom prst="wedgeRoundRectCallout">
            <a:avLst>
              <a:gd name="adj1" fmla="val -97723"/>
              <a:gd name="adj2" fmla="val 20865"/>
              <a:gd name="adj3" fmla="val 16667"/>
            </a:avLst>
          </a:prstGeom>
          <a:solidFill>
            <a:schemeClr val="accent1"/>
          </a:solidFill>
          <a:ln w="12700" cap="flat" cmpd="sng" algn="ctr">
            <a:solidFill>
              <a:schemeClr val="tx1"/>
            </a:solidFill>
            <a:prstDash val="solid"/>
            <a:round/>
            <a:headEnd type="none" w="sm" len="sm"/>
            <a:tailEnd type="none" w="sm" len="sm"/>
          </a:ln>
          <a:effectLst/>
        </p:spPr>
        <p:txBody>
          <a:bodyPr anchor="ctr" anchorCtr="1">
            <a:normAutofit lnSpcReduction="10000"/>
          </a:bodyPr>
          <a:lstStyle/>
          <a:p>
            <a:pPr>
              <a:defRPr/>
            </a:pPr>
            <a:r>
              <a:rPr lang="ja-JP" altLang="en-US" dirty="0">
                <a:latin typeface="Times New Roman" charset="0"/>
                <a:ea typeface="ＭＳ Ｐゴシック" charset="-128"/>
              </a:rPr>
              <a:t>この中で授業中に指示されたもののみ</a:t>
            </a:r>
          </a:p>
        </p:txBody>
      </p:sp>
    </p:spTree>
    <p:extLst>
      <p:ext uri="{BB962C8B-B14F-4D97-AF65-F5344CB8AC3E}">
        <p14:creationId xmlns:p14="http://schemas.microsoft.com/office/powerpoint/2010/main" val="54293436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512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512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7883398-C2AC-4617-A668-A749FC8E757F}" type="slidenum">
              <a:rPr kumimoji="0" lang="en-US" altLang="ja-JP" sz="1400"/>
              <a:pPr eaLnBrk="1" hangingPunct="1">
                <a:spcBef>
                  <a:spcPct val="0"/>
                </a:spcBef>
                <a:buClrTx/>
                <a:buSzTx/>
                <a:buFontTx/>
                <a:buNone/>
              </a:pPr>
              <a:t>3</a:t>
            </a:fld>
            <a:endParaRPr kumimoji="0" lang="en-US" altLang="ja-JP" sz="1400"/>
          </a:p>
        </p:txBody>
      </p:sp>
      <p:sp>
        <p:nvSpPr>
          <p:cNvPr id="5125" name="Rectangle 2"/>
          <p:cNvSpPr>
            <a:spLocks noGrp="1" noChangeArrowheads="1"/>
          </p:cNvSpPr>
          <p:nvPr>
            <p:ph type="title"/>
          </p:nvPr>
        </p:nvSpPr>
        <p:spPr/>
        <p:txBody>
          <a:bodyPr/>
          <a:lstStyle/>
          <a:p>
            <a:pPr eaLnBrk="1" hangingPunct="1"/>
            <a:r>
              <a:rPr lang="ja-JP" altLang="en-US" smtClean="0"/>
              <a:t>日本の検索サイト</a:t>
            </a:r>
            <a:r>
              <a:rPr lang="en-US" altLang="ja-JP" smtClean="0"/>
              <a:t>Top3</a:t>
            </a:r>
          </a:p>
        </p:txBody>
      </p:sp>
      <p:sp>
        <p:nvSpPr>
          <p:cNvPr id="214019" name="Rectangle 3"/>
          <p:cNvSpPr>
            <a:spLocks noGrp="1" noChangeArrowheads="1"/>
          </p:cNvSpPr>
          <p:nvPr>
            <p:ph type="body" idx="1"/>
          </p:nvPr>
        </p:nvSpPr>
        <p:spPr>
          <a:xfrm>
            <a:off x="1169988" y="1773238"/>
            <a:ext cx="7772400" cy="4114800"/>
          </a:xfrm>
        </p:spPr>
        <p:txBody>
          <a:bodyPr/>
          <a:lstStyle/>
          <a:p>
            <a:pPr eaLnBrk="1" hangingPunct="1">
              <a:defRPr/>
            </a:pPr>
            <a:r>
              <a:rPr lang="en-US" altLang="ja-JP" sz="2400" dirty="0"/>
              <a:t>No.1(61%) Google </a:t>
            </a:r>
            <a:r>
              <a:rPr lang="en-US" altLang="ja-JP" sz="2400" dirty="0">
                <a:hlinkClick r:id="rId2"/>
              </a:rPr>
              <a:t>http://www.google.co.jp</a:t>
            </a:r>
            <a:r>
              <a:rPr lang="en-US" altLang="ja-JP" sz="2400" dirty="0" smtClean="0">
                <a:hlinkClick r:id="rId2"/>
              </a:rPr>
              <a:t>/</a:t>
            </a:r>
            <a:endParaRPr lang="en-US" altLang="ja-JP" sz="2400" dirty="0" smtClean="0"/>
          </a:p>
          <a:p>
            <a:pPr eaLnBrk="1" hangingPunct="1">
              <a:defRPr/>
            </a:pPr>
            <a:r>
              <a:rPr lang="en-US" altLang="ja-JP" sz="2400" dirty="0"/>
              <a:t>No.2 (33%) Yahoo! Japan </a:t>
            </a:r>
            <a:r>
              <a:rPr lang="en-US" altLang="ja-JP" sz="2400" dirty="0">
                <a:hlinkClick r:id="rId3"/>
              </a:rPr>
              <a:t>http://www.yahoo.co.jp/</a:t>
            </a:r>
            <a:endParaRPr lang="en-US" altLang="ja-JP" sz="2400" dirty="0" smtClean="0"/>
          </a:p>
          <a:p>
            <a:pPr lvl="1" eaLnBrk="1" hangingPunct="1">
              <a:defRPr/>
            </a:pPr>
            <a:r>
              <a:rPr lang="en-US" altLang="ja-JP" sz="2400" dirty="0" smtClean="0"/>
              <a:t>Yahoo!</a:t>
            </a:r>
            <a:r>
              <a:rPr lang="ja-JP" altLang="en-US" sz="2400" dirty="0" err="1" smtClean="0"/>
              <a:t>、</a:t>
            </a:r>
            <a:r>
              <a:rPr lang="en-US" altLang="ja-JP" sz="2400" dirty="0" err="1" smtClean="0"/>
              <a:t>biglobe</a:t>
            </a:r>
            <a:r>
              <a:rPr lang="ja-JP" altLang="en-US" sz="2400" dirty="0" err="1" smtClean="0"/>
              <a:t>、</a:t>
            </a:r>
            <a:r>
              <a:rPr lang="en-US" altLang="ja-JP" sz="2400" dirty="0" smtClean="0"/>
              <a:t>nifty</a:t>
            </a:r>
            <a:r>
              <a:rPr lang="ja-JP" altLang="en-US" sz="2400" dirty="0" err="1" smtClean="0"/>
              <a:t>、</a:t>
            </a:r>
            <a:r>
              <a:rPr lang="en-US" altLang="ja-JP" sz="2400" dirty="0" err="1" smtClean="0"/>
              <a:t>livedoor</a:t>
            </a:r>
            <a:r>
              <a:rPr lang="ja-JP" altLang="en-US" sz="2400" dirty="0" smtClean="0"/>
              <a:t>などの検索は</a:t>
            </a:r>
            <a:r>
              <a:rPr lang="en-US" altLang="ja-JP" sz="2400" dirty="0" smtClean="0"/>
              <a:t>Google</a:t>
            </a:r>
            <a:r>
              <a:rPr lang="ja-JP" altLang="en-US" sz="2400" dirty="0" smtClean="0"/>
              <a:t>の検索システムを利用</a:t>
            </a:r>
          </a:p>
          <a:p>
            <a:pPr eaLnBrk="1" hangingPunct="1">
              <a:defRPr/>
            </a:pPr>
            <a:r>
              <a:rPr lang="en-US" altLang="ja-JP" sz="2400" dirty="0" smtClean="0"/>
              <a:t>No.3(6%) Bing</a:t>
            </a:r>
            <a:r>
              <a:rPr lang="ja-JP" altLang="en-US" sz="2400" dirty="0" smtClean="0"/>
              <a:t> </a:t>
            </a:r>
            <a:r>
              <a:rPr lang="en-US" altLang="ja-JP" sz="2400" dirty="0" smtClean="0">
                <a:hlinkClick r:id="rId4"/>
              </a:rPr>
              <a:t>http://www.bing.com/</a:t>
            </a:r>
            <a:endParaRPr lang="en-US" altLang="ja-JP" sz="2400" dirty="0" smtClean="0"/>
          </a:p>
          <a:p>
            <a:pPr lvl="1" eaLnBrk="1" hangingPunct="1">
              <a:defRPr/>
            </a:pPr>
            <a:r>
              <a:rPr lang="en-US" altLang="ja-JP" sz="2400" dirty="0" smtClean="0"/>
              <a:t>Windows</a:t>
            </a:r>
            <a:r>
              <a:rPr lang="ja-JP" altLang="en-US" sz="2400" dirty="0" err="1" smtClean="0"/>
              <a:t>、</a:t>
            </a:r>
            <a:r>
              <a:rPr lang="en-US" altLang="ja-JP" sz="2400" dirty="0" smtClean="0"/>
              <a:t>Word</a:t>
            </a:r>
            <a:r>
              <a:rPr lang="ja-JP" altLang="en-US" sz="2400" dirty="0" err="1" smtClean="0"/>
              <a:t>、</a:t>
            </a:r>
            <a:r>
              <a:rPr lang="en-US" altLang="ja-JP" sz="2400" dirty="0" smtClean="0"/>
              <a:t>Excel</a:t>
            </a:r>
            <a:r>
              <a:rPr lang="ja-JP" altLang="en-US" sz="2400" dirty="0" smtClean="0"/>
              <a:t>などを作っている</a:t>
            </a:r>
            <a:r>
              <a:rPr lang="en-US" altLang="ja-JP" sz="2400" dirty="0" smtClean="0"/>
              <a:t>Microsoft</a:t>
            </a:r>
            <a:r>
              <a:rPr lang="ja-JP" altLang="en-US" sz="2400" dirty="0" smtClean="0"/>
              <a:t>社が独自に運営</a:t>
            </a:r>
            <a:endParaRPr lang="en-US" altLang="ja-JP" sz="2400" dirty="0" smtClean="0"/>
          </a:p>
          <a:p>
            <a:pPr lvl="1" eaLnBrk="1" hangingPunct="1">
              <a:defRPr/>
            </a:pPr>
            <a:r>
              <a:rPr lang="en-US" altLang="ja-JP" sz="2000" dirty="0"/>
              <a:t>(</a:t>
            </a:r>
            <a:r>
              <a:rPr lang="en-US" altLang="ja-JP" sz="2000" dirty="0" err="1"/>
              <a:t>StatCounter</a:t>
            </a:r>
            <a:r>
              <a:rPr lang="ja-JP" altLang="en-US" sz="2000" dirty="0"/>
              <a:t>調べ</a:t>
            </a:r>
            <a:r>
              <a:rPr lang="en-US" altLang="ja-JP" sz="1800" dirty="0" smtClean="0"/>
              <a:t>)</a:t>
            </a:r>
          </a:p>
          <a:p>
            <a:pPr eaLnBrk="1" hangingPunct="1">
              <a:defRPr/>
            </a:pPr>
            <a:r>
              <a:rPr lang="ja-JP" altLang="en-US" sz="2400" dirty="0" smtClean="0"/>
              <a:t>世界では</a:t>
            </a:r>
            <a:r>
              <a:rPr lang="en-US" altLang="ja-JP" sz="2400" dirty="0" smtClean="0"/>
              <a:t>Google89%</a:t>
            </a:r>
            <a:r>
              <a:rPr lang="ja-JP" altLang="en-US" sz="2400" dirty="0" err="1" smtClean="0"/>
              <a:t>、</a:t>
            </a:r>
            <a:r>
              <a:rPr lang="en-US" altLang="ja-JP" sz="2400" dirty="0" smtClean="0"/>
              <a:t>Yahoo!3%</a:t>
            </a:r>
            <a:r>
              <a:rPr lang="ja-JP" altLang="en-US" sz="2400" dirty="0" err="1" smtClean="0"/>
              <a:t>、</a:t>
            </a:r>
            <a:r>
              <a:rPr lang="en-US" altLang="ja-JP" sz="2400" dirty="0" smtClean="0"/>
              <a:t>Bing3% </a:t>
            </a:r>
            <a:r>
              <a:rPr lang="en-US" altLang="ja-JP" sz="1600" dirty="0"/>
              <a:t>(</a:t>
            </a:r>
            <a:r>
              <a:rPr lang="en-US" altLang="ja-JP" sz="1600" dirty="0" err="1"/>
              <a:t>StatCounter</a:t>
            </a:r>
            <a:r>
              <a:rPr lang="ja-JP" altLang="en-US" sz="1600" dirty="0"/>
              <a:t>調べ</a:t>
            </a:r>
            <a:r>
              <a:rPr lang="en-US" altLang="ja-JP" sz="1600" dirty="0" smtClean="0"/>
              <a:t>)</a:t>
            </a:r>
          </a:p>
          <a:p>
            <a:pPr eaLnBrk="1" hangingPunct="1">
              <a:defRPr/>
            </a:pPr>
            <a:r>
              <a:rPr lang="ja-JP" altLang="en-US" sz="2400" dirty="0" smtClean="0"/>
              <a:t>上記</a:t>
            </a:r>
            <a:r>
              <a:rPr lang="en-US" altLang="ja-JP" sz="2400" dirty="0" smtClean="0"/>
              <a:t>3</a:t>
            </a:r>
            <a:r>
              <a:rPr lang="ja-JP" altLang="en-US" sz="2400" dirty="0" err="1" smtClean="0"/>
              <a:t>つの</a:t>
            </a:r>
            <a:r>
              <a:rPr lang="ja-JP" altLang="en-US" sz="2400" dirty="0" smtClean="0"/>
              <a:t>検索サイトを「お気に入り」に登録しておこう</a:t>
            </a:r>
            <a:endParaRPr lang="en-US" altLang="ja-JP" sz="2400"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6147"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6148"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3E892985-2022-4279-AECE-343E6F05A710}" type="slidenum">
              <a:rPr kumimoji="0" lang="en-US" altLang="ja-JP" sz="1400"/>
              <a:pPr eaLnBrk="1" hangingPunct="1">
                <a:spcBef>
                  <a:spcPct val="0"/>
                </a:spcBef>
                <a:buClrTx/>
                <a:buSzTx/>
                <a:buFontTx/>
                <a:buNone/>
              </a:pPr>
              <a:t>4</a:t>
            </a:fld>
            <a:endParaRPr kumimoji="0" lang="en-US" altLang="ja-JP" sz="1400"/>
          </a:p>
        </p:txBody>
      </p:sp>
      <p:sp>
        <p:nvSpPr>
          <p:cNvPr id="6149" name="Rectangle 2"/>
          <p:cNvSpPr>
            <a:spLocks noGrp="1" noChangeArrowheads="1"/>
          </p:cNvSpPr>
          <p:nvPr>
            <p:ph type="title"/>
          </p:nvPr>
        </p:nvSpPr>
        <p:spPr>
          <a:xfrm>
            <a:off x="1143000" y="609600"/>
            <a:ext cx="8001000" cy="1143000"/>
          </a:xfrm>
        </p:spPr>
        <p:txBody>
          <a:bodyPr/>
          <a:lstStyle/>
          <a:p>
            <a:pPr eaLnBrk="1" hangingPunct="1"/>
            <a:r>
              <a:rPr lang="ja-JP" altLang="en-US" smtClean="0"/>
              <a:t>検索サイトの比較</a:t>
            </a:r>
          </a:p>
        </p:txBody>
      </p:sp>
      <p:sp>
        <p:nvSpPr>
          <p:cNvPr id="215043" name="Rectangle 3"/>
          <p:cNvSpPr>
            <a:spLocks noGrp="1" noChangeArrowheads="1"/>
          </p:cNvSpPr>
          <p:nvPr>
            <p:ph type="body" idx="1"/>
          </p:nvPr>
        </p:nvSpPr>
        <p:spPr>
          <a:xfrm>
            <a:off x="1169988" y="1946275"/>
            <a:ext cx="7974012" cy="4114800"/>
          </a:xfrm>
        </p:spPr>
        <p:txBody>
          <a:bodyPr/>
          <a:lstStyle/>
          <a:p>
            <a:pPr eaLnBrk="1" hangingPunct="1">
              <a:defRPr/>
            </a:pPr>
            <a:r>
              <a:rPr lang="en-US" altLang="ja-JP" sz="2800" dirty="0" smtClean="0"/>
              <a:t>Google</a:t>
            </a:r>
            <a:r>
              <a:rPr lang="ja-JP" altLang="en-US" sz="2800" dirty="0" err="1" smtClean="0"/>
              <a:t>、</a:t>
            </a:r>
            <a:r>
              <a:rPr lang="en-US" altLang="ja-JP" sz="2800" dirty="0" smtClean="0"/>
              <a:t>Yahoo!</a:t>
            </a:r>
            <a:r>
              <a:rPr lang="ja-JP" altLang="en-US" sz="2800" dirty="0" err="1" smtClean="0"/>
              <a:t>、</a:t>
            </a:r>
            <a:r>
              <a:rPr lang="en-US" altLang="ja-JP" sz="2800" dirty="0" smtClean="0"/>
              <a:t>Bing</a:t>
            </a:r>
            <a:r>
              <a:rPr lang="ja-JP" altLang="en-US" sz="2800" dirty="0" smtClean="0"/>
              <a:t>で検索結果を比べてみよう</a:t>
            </a:r>
          </a:p>
          <a:p>
            <a:pPr eaLnBrk="1" hangingPunct="1">
              <a:defRPr/>
            </a:pPr>
            <a:r>
              <a:rPr lang="en-US" altLang="ja-JP" sz="2800" dirty="0" smtClean="0"/>
              <a:t>3</a:t>
            </a:r>
            <a:r>
              <a:rPr lang="ja-JP" altLang="en-US" sz="2800" dirty="0" err="1" smtClean="0"/>
              <a:t>つの</a:t>
            </a:r>
            <a:r>
              <a:rPr lang="ja-JP" altLang="en-US" sz="2800" dirty="0" smtClean="0"/>
              <a:t>検索サイトに次のキーワードを入力して検索し、サイトリストの上位</a:t>
            </a:r>
            <a:r>
              <a:rPr lang="en-US" altLang="ja-JP" sz="2800" dirty="0" smtClean="0"/>
              <a:t>5</a:t>
            </a:r>
            <a:r>
              <a:rPr lang="ja-JP" altLang="en-US" sz="2800" dirty="0" err="1" smtClean="0"/>
              <a:t>つを</a:t>
            </a:r>
            <a:r>
              <a:rPr lang="ja-JP" altLang="en-US" sz="2800" dirty="0" smtClean="0"/>
              <a:t>比較</a:t>
            </a:r>
            <a:endParaRPr lang="en-US" altLang="ja-JP" sz="2800" dirty="0" smtClean="0"/>
          </a:p>
          <a:p>
            <a:pPr eaLnBrk="1" hangingPunct="1">
              <a:defRPr/>
            </a:pPr>
            <a:r>
              <a:rPr lang="ja-JP" altLang="en-US" sz="2800" dirty="0" smtClean="0"/>
              <a:t>検索結果がほぼ同じ検索サイトはどれとどれ？</a:t>
            </a:r>
            <a:r>
              <a:rPr lang="en-US" altLang="ja-JP" sz="2800" dirty="0" smtClean="0"/>
              <a:t/>
            </a:r>
            <a:br>
              <a:rPr lang="en-US" altLang="ja-JP" sz="2800" dirty="0" smtClean="0"/>
            </a:br>
            <a:r>
              <a:rPr lang="ja-JP" altLang="en-US" sz="2800" dirty="0" smtClean="0"/>
              <a:t>異なる結果を表示する検索サイトはどれ？</a:t>
            </a:r>
            <a:endParaRPr lang="en-US" altLang="ja-JP" sz="2800" dirty="0" smtClean="0"/>
          </a:p>
          <a:p>
            <a:pPr eaLnBrk="1" hangingPunct="1">
              <a:defRPr/>
            </a:pPr>
            <a:r>
              <a:rPr lang="ja-JP" altLang="en-US" sz="2800" dirty="0" smtClean="0"/>
              <a:t>「社会学」につい</a:t>
            </a:r>
            <a:r>
              <a:rPr lang="ja-JP" altLang="en-US" sz="2800" dirty="0"/>
              <a:t>て</a:t>
            </a:r>
            <a:r>
              <a:rPr lang="ja-JP" altLang="en-US" sz="2800" dirty="0" smtClean="0"/>
              <a:t>知りたい</a:t>
            </a:r>
            <a:endParaRPr lang="en-US" altLang="ja-JP" sz="2800" dirty="0" smtClean="0"/>
          </a:p>
          <a:p>
            <a:pPr lvl="1" eaLnBrk="1" hangingPunct="1">
              <a:defRPr/>
            </a:pPr>
            <a:r>
              <a:rPr lang="ja-JP" altLang="en-US" sz="2800" dirty="0" smtClean="0"/>
              <a:t>キーワード　：　社会学</a:t>
            </a:r>
            <a:endParaRPr lang="en-US" altLang="ja-JP" sz="2800" dirty="0" smtClean="0"/>
          </a:p>
        </p:txBody>
      </p:sp>
      <p:sp>
        <p:nvSpPr>
          <p:cNvPr id="6151" name="AutoShape 4"/>
          <p:cNvSpPr>
            <a:spLocks noChangeArrowheads="1"/>
          </p:cNvSpPr>
          <p:nvPr/>
        </p:nvSpPr>
        <p:spPr bwMode="auto">
          <a:xfrm>
            <a:off x="179388" y="5805488"/>
            <a:ext cx="2881312" cy="792162"/>
          </a:xfrm>
          <a:prstGeom prst="wedgeRectCallout">
            <a:avLst>
              <a:gd name="adj1" fmla="val -13042"/>
              <a:gd name="adj2" fmla="val -282796"/>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課題</a:t>
            </a:r>
            <a:r>
              <a:rPr lang="en-US" altLang="ja-JP" sz="2400"/>
              <a:t>1</a:t>
            </a:r>
            <a:r>
              <a:rPr lang="ja-JP" altLang="en-US" sz="2400"/>
              <a:t>　後でまとめて</a:t>
            </a:r>
            <a:endParaRPr lang="en-US" altLang="ja-JP" sz="2400"/>
          </a:p>
          <a:p>
            <a:pPr eaLnBrk="1" hangingPunct="1">
              <a:spcBef>
                <a:spcPct val="0"/>
              </a:spcBef>
              <a:buClrTx/>
              <a:buSzTx/>
              <a:buFontTx/>
              <a:buNone/>
            </a:pPr>
            <a:r>
              <a:rPr lang="ja-JP" altLang="en-US" sz="2400"/>
              <a:t>メールで提出</a:t>
            </a:r>
            <a:endParaRPr lang="en-US" altLang="ja-JP" sz="240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717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717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AB9193AE-4A31-4A35-AA22-D3715FD21A21}" type="slidenum">
              <a:rPr kumimoji="0" lang="en-US" altLang="ja-JP" sz="1400"/>
              <a:pPr eaLnBrk="1" hangingPunct="1">
                <a:spcBef>
                  <a:spcPct val="0"/>
                </a:spcBef>
                <a:buClrTx/>
                <a:buSzTx/>
                <a:buFontTx/>
                <a:buNone/>
              </a:pPr>
              <a:t>5</a:t>
            </a:fld>
            <a:endParaRPr kumimoji="0" lang="en-US" altLang="ja-JP" sz="1400"/>
          </a:p>
        </p:txBody>
      </p:sp>
      <p:sp>
        <p:nvSpPr>
          <p:cNvPr id="7173" name="Rectangle 2"/>
          <p:cNvSpPr>
            <a:spLocks noGrp="1" noChangeArrowheads="1"/>
          </p:cNvSpPr>
          <p:nvPr>
            <p:ph type="title"/>
          </p:nvPr>
        </p:nvSpPr>
        <p:spPr/>
        <p:txBody>
          <a:bodyPr/>
          <a:lstStyle/>
          <a:p>
            <a:pPr eaLnBrk="1" hangingPunct="1"/>
            <a:r>
              <a:rPr lang="ja-JP" altLang="en-US" smtClean="0"/>
              <a:t>検索サイトのしくみ</a:t>
            </a:r>
            <a:endParaRPr lang="en-US" altLang="ja-JP" smtClean="0"/>
          </a:p>
        </p:txBody>
      </p:sp>
      <p:sp>
        <p:nvSpPr>
          <p:cNvPr id="218115" name="Rectangle 3"/>
          <p:cNvSpPr>
            <a:spLocks noGrp="1" noChangeArrowheads="1"/>
          </p:cNvSpPr>
          <p:nvPr>
            <p:ph type="body" idx="1"/>
          </p:nvPr>
        </p:nvSpPr>
        <p:spPr/>
        <p:txBody>
          <a:bodyPr/>
          <a:lstStyle/>
          <a:p>
            <a:pPr eaLnBrk="1" hangingPunct="1">
              <a:lnSpc>
                <a:spcPct val="90000"/>
              </a:lnSpc>
              <a:defRPr/>
            </a:pPr>
            <a:r>
              <a:rPr lang="ja-JP" altLang="en-US" sz="2800" dirty="0" smtClean="0"/>
              <a:t>人間の代わりに専用プログラムが</a:t>
            </a:r>
            <a:r>
              <a:rPr lang="en-US" altLang="ja-JP" sz="2800" dirty="0" smtClean="0"/>
              <a:t>Web</a:t>
            </a:r>
            <a:r>
              <a:rPr lang="ja-JP" altLang="en-US" sz="2800" dirty="0" smtClean="0"/>
              <a:t>ページを巡回して全世界の</a:t>
            </a:r>
            <a:r>
              <a:rPr lang="en-US" altLang="ja-JP" sz="2800" dirty="0" smtClean="0"/>
              <a:t>Web</a:t>
            </a:r>
            <a:r>
              <a:rPr lang="ja-JP" altLang="en-US" sz="2800" dirty="0" smtClean="0"/>
              <a:t>ページをコピー</a:t>
            </a:r>
          </a:p>
          <a:p>
            <a:pPr lvl="1" eaLnBrk="1" hangingPunct="1">
              <a:lnSpc>
                <a:spcPct val="90000"/>
              </a:lnSpc>
              <a:defRPr/>
            </a:pPr>
            <a:r>
              <a:rPr lang="ja-JP" altLang="en-US" sz="2800" dirty="0" smtClean="0"/>
              <a:t>更新の早いページは毎日チェック</a:t>
            </a:r>
          </a:p>
          <a:p>
            <a:pPr eaLnBrk="1" hangingPunct="1">
              <a:lnSpc>
                <a:spcPct val="90000"/>
              </a:lnSpc>
              <a:defRPr/>
            </a:pPr>
            <a:r>
              <a:rPr lang="en-US" altLang="ja-JP" sz="2800" dirty="0" smtClean="0"/>
              <a:t>Web</a:t>
            </a:r>
            <a:r>
              <a:rPr lang="ja-JP" altLang="en-US" sz="2800" dirty="0" smtClean="0"/>
              <a:t>ページに含まれる語句を解析し、語句の登場頻度や登場位置などを</a:t>
            </a:r>
            <a:r>
              <a:rPr lang="ja-JP" altLang="en-US" sz="2800" dirty="0"/>
              <a:t>表</a:t>
            </a:r>
            <a:r>
              <a:rPr lang="ja-JP" altLang="en-US" sz="2800" dirty="0" smtClean="0"/>
              <a:t>に</a:t>
            </a:r>
            <a:r>
              <a:rPr lang="ja-JP" altLang="en-US" sz="2800" dirty="0"/>
              <a:t>まとめる</a:t>
            </a:r>
            <a:endParaRPr lang="ja-JP" altLang="en-US" sz="2800" dirty="0" smtClean="0"/>
          </a:p>
          <a:p>
            <a:pPr eaLnBrk="1" hangingPunct="1">
              <a:lnSpc>
                <a:spcPct val="90000"/>
              </a:lnSpc>
              <a:defRPr/>
            </a:pPr>
            <a:r>
              <a:rPr lang="en-US" altLang="ja-JP" sz="2800" dirty="0" smtClean="0"/>
              <a:t>Web</a:t>
            </a:r>
            <a:r>
              <a:rPr lang="ja-JP" altLang="en-US" sz="2800" dirty="0" smtClean="0"/>
              <a:t>ページに張られたリンクの数やリンク元の重要度などを解析</a:t>
            </a:r>
          </a:p>
          <a:p>
            <a:pPr eaLnBrk="1" hangingPunct="1">
              <a:lnSpc>
                <a:spcPct val="90000"/>
              </a:lnSpc>
              <a:defRPr/>
            </a:pPr>
            <a:r>
              <a:rPr lang="ja-JP" altLang="en-US" sz="2800" dirty="0" smtClean="0"/>
              <a:t>検索結果をクリックしたかどうかにも注目</a:t>
            </a:r>
            <a:r>
              <a:rPr lang="ja-JP" altLang="en-US" sz="2800" dirty="0" smtClean="0">
                <a:sym typeface="Wingdings" pitchFamily="2" charset="2"/>
              </a:rPr>
              <a:t>表示順位を変更</a:t>
            </a:r>
            <a:endParaRPr lang="ja-JP" altLang="en-US" sz="28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8195"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8196"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D5F29B26-2909-4BE0-83D6-FD2A43F869A0}" type="slidenum">
              <a:rPr kumimoji="0" lang="en-US" altLang="ja-JP" sz="1400"/>
              <a:pPr eaLnBrk="1" hangingPunct="1">
                <a:spcBef>
                  <a:spcPct val="0"/>
                </a:spcBef>
                <a:buClrTx/>
                <a:buSzTx/>
                <a:buFontTx/>
                <a:buNone/>
              </a:pPr>
              <a:t>6</a:t>
            </a:fld>
            <a:endParaRPr kumimoji="0" lang="en-US" altLang="ja-JP" sz="1400"/>
          </a:p>
        </p:txBody>
      </p:sp>
      <p:sp>
        <p:nvSpPr>
          <p:cNvPr id="8197" name="Rectangle 2"/>
          <p:cNvSpPr>
            <a:spLocks noGrp="1" noChangeArrowheads="1"/>
          </p:cNvSpPr>
          <p:nvPr>
            <p:ph type="title"/>
          </p:nvPr>
        </p:nvSpPr>
        <p:spPr/>
        <p:txBody>
          <a:bodyPr/>
          <a:lstStyle/>
          <a:p>
            <a:pPr eaLnBrk="1" hangingPunct="1"/>
            <a:r>
              <a:rPr lang="ja-JP" altLang="en-US" smtClean="0"/>
              <a:t>検索のテクニック</a:t>
            </a:r>
          </a:p>
        </p:txBody>
      </p:sp>
      <p:sp>
        <p:nvSpPr>
          <p:cNvPr id="221187" name="Rectangle 3"/>
          <p:cNvSpPr>
            <a:spLocks noGrp="1" noChangeArrowheads="1"/>
          </p:cNvSpPr>
          <p:nvPr>
            <p:ph type="body" idx="1"/>
          </p:nvPr>
        </p:nvSpPr>
        <p:spPr/>
        <p:txBody>
          <a:bodyPr/>
          <a:lstStyle/>
          <a:p>
            <a:pPr eaLnBrk="1" hangingPunct="1">
              <a:defRPr/>
            </a:pPr>
            <a:r>
              <a:rPr lang="ja-JP" altLang="en-US" dirty="0" smtClean="0"/>
              <a:t>検索サービスは必要のないページがたくさん表示されて困る</a:t>
            </a:r>
            <a:br>
              <a:rPr lang="ja-JP" altLang="en-US" dirty="0" smtClean="0"/>
            </a:br>
            <a:r>
              <a:rPr lang="ja-JP" altLang="en-US" dirty="0" smtClean="0">
                <a:sym typeface="Wingdings" pitchFamily="2" charset="2"/>
              </a:rPr>
              <a:t> 上手に検索するテクニックを覚えよう</a:t>
            </a:r>
          </a:p>
          <a:p>
            <a:pPr eaLnBrk="1" hangingPunct="1">
              <a:defRPr/>
            </a:pPr>
            <a:r>
              <a:rPr lang="ja-JP" altLang="en-US" dirty="0">
                <a:sym typeface="Wingdings" pitchFamily="2" charset="2"/>
              </a:rPr>
              <a:t>以降は</a:t>
            </a:r>
            <a:r>
              <a:rPr lang="en-US" altLang="ja-JP" dirty="0" smtClean="0">
                <a:sym typeface="Wingdings" pitchFamily="2" charset="2"/>
              </a:rPr>
              <a:t>Google</a:t>
            </a:r>
            <a:r>
              <a:rPr lang="ja-JP" altLang="en-US" dirty="0" smtClean="0">
                <a:sym typeface="Wingdings" pitchFamily="2" charset="2"/>
              </a:rPr>
              <a:t>を使って検索</a:t>
            </a:r>
            <a:br>
              <a:rPr lang="ja-JP" altLang="en-US" dirty="0" smtClean="0">
                <a:sym typeface="Wingdings" pitchFamily="2" charset="2"/>
              </a:rPr>
            </a:br>
            <a:r>
              <a:rPr lang="en-US" altLang="ja-JP" dirty="0" smtClean="0">
                <a:sym typeface="Wingdings" pitchFamily="2" charset="2"/>
              </a:rPr>
              <a:t>(Yahoo! Japan</a:t>
            </a:r>
            <a:r>
              <a:rPr lang="ja-JP" altLang="en-US" dirty="0" smtClean="0">
                <a:sym typeface="Wingdings" pitchFamily="2" charset="2"/>
              </a:rPr>
              <a:t>のウェブ検索もほぼ同じ結果</a:t>
            </a:r>
            <a:r>
              <a:rPr lang="en-US" altLang="ja-JP" dirty="0" smtClean="0">
                <a:sym typeface="Wingdings" pitchFamily="2" charset="2"/>
              </a:rPr>
              <a:t>)</a:t>
            </a:r>
            <a:endParaRPr lang="en-US" altLang="ja-JP"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0243"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0244"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0A34F880-BAFB-44EA-9EF4-96544B759827}" type="slidenum">
              <a:rPr kumimoji="0" lang="en-US" altLang="ja-JP" sz="1400"/>
              <a:pPr eaLnBrk="1" hangingPunct="1">
                <a:spcBef>
                  <a:spcPct val="0"/>
                </a:spcBef>
                <a:buClrTx/>
                <a:buSzTx/>
                <a:buFontTx/>
                <a:buNone/>
              </a:pPr>
              <a:t>7</a:t>
            </a:fld>
            <a:endParaRPr kumimoji="0" lang="en-US" altLang="ja-JP" sz="1400"/>
          </a:p>
        </p:txBody>
      </p:sp>
      <p:sp>
        <p:nvSpPr>
          <p:cNvPr id="225282" name="Rectangle 2"/>
          <p:cNvSpPr>
            <a:spLocks noGrp="1" noChangeArrowheads="1"/>
          </p:cNvSpPr>
          <p:nvPr>
            <p:ph type="title"/>
          </p:nvPr>
        </p:nvSpPr>
        <p:spPr/>
        <p:txBody>
          <a:bodyPr/>
          <a:lstStyle/>
          <a:p>
            <a:pPr eaLnBrk="1" hangingPunct="1"/>
            <a:r>
              <a:rPr lang="ja-JP" altLang="en-US" sz="4000" smtClean="0"/>
              <a:t>複数の単語を一つの語句として探す「” ”」</a:t>
            </a:r>
            <a:endParaRPr lang="en-US" altLang="ja-JP" sz="4000" smtClean="0"/>
          </a:p>
        </p:txBody>
      </p:sp>
      <p:sp>
        <p:nvSpPr>
          <p:cNvPr id="225283" name="Rectangle 3"/>
          <p:cNvSpPr>
            <a:spLocks noGrp="1" noChangeArrowheads="1"/>
          </p:cNvSpPr>
          <p:nvPr>
            <p:ph type="body" idx="1"/>
          </p:nvPr>
        </p:nvSpPr>
        <p:spPr/>
        <p:txBody>
          <a:bodyPr/>
          <a:lstStyle/>
          <a:p>
            <a:pPr eaLnBrk="1" hangingPunct="1">
              <a:lnSpc>
                <a:spcPct val="90000"/>
              </a:lnSpc>
              <a:defRPr/>
            </a:pPr>
            <a:r>
              <a:rPr lang="ja-JP" altLang="en-US" dirty="0" smtClean="0"/>
              <a:t>次のどちらが使用頻度が高いか</a:t>
            </a:r>
            <a:endParaRPr lang="en-US" altLang="ja-JP" dirty="0" smtClean="0"/>
          </a:p>
          <a:p>
            <a:pPr lvl="1" eaLnBrk="1" hangingPunct="1">
              <a:lnSpc>
                <a:spcPct val="90000"/>
              </a:lnSpc>
              <a:defRPr/>
            </a:pPr>
            <a:r>
              <a:rPr lang="en-US" altLang="ja-JP" dirty="0" smtClean="0"/>
              <a:t>agree to your opinion</a:t>
            </a:r>
          </a:p>
          <a:p>
            <a:pPr lvl="1" eaLnBrk="1" hangingPunct="1">
              <a:lnSpc>
                <a:spcPct val="90000"/>
              </a:lnSpc>
              <a:defRPr/>
            </a:pPr>
            <a:r>
              <a:rPr lang="en-US" altLang="ja-JP" dirty="0" smtClean="0"/>
              <a:t>agree with your opinion</a:t>
            </a:r>
            <a:endParaRPr lang="ja-JP" altLang="en-US" dirty="0" smtClean="0"/>
          </a:p>
          <a:p>
            <a:pPr eaLnBrk="1" hangingPunct="1">
              <a:lnSpc>
                <a:spcPct val="90000"/>
              </a:lnSpc>
              <a:defRPr/>
            </a:pPr>
            <a:r>
              <a:rPr lang="ja-JP" altLang="en-US" dirty="0" smtClean="0"/>
              <a:t>普通に検索すると</a:t>
            </a:r>
            <a:r>
              <a:rPr lang="en-US" altLang="ja-JP" dirty="0" smtClean="0"/>
              <a:t>4</a:t>
            </a:r>
            <a:r>
              <a:rPr lang="ja-JP" altLang="en-US" dirty="0" err="1" smtClean="0"/>
              <a:t>つの</a:t>
            </a:r>
            <a:r>
              <a:rPr lang="ja-JP" altLang="en-US" dirty="0" smtClean="0"/>
              <a:t>単語がページ内に離れて存在する場合も検索対象になる</a:t>
            </a:r>
          </a:p>
          <a:p>
            <a:pPr eaLnBrk="1" hangingPunct="1">
              <a:lnSpc>
                <a:spcPct val="90000"/>
              </a:lnSpc>
              <a:defRPr/>
            </a:pPr>
            <a:r>
              <a:rPr lang="ja-JP" altLang="en-US" dirty="0" smtClean="0"/>
              <a:t>「“</a:t>
            </a:r>
            <a:r>
              <a:rPr lang="en-US" altLang="ja-JP" dirty="0" smtClean="0"/>
              <a:t>agree to your opinion</a:t>
            </a:r>
            <a:r>
              <a:rPr lang="ja-JP" altLang="en-US" dirty="0" smtClean="0"/>
              <a:t>”」と検索すると</a:t>
            </a:r>
            <a:r>
              <a:rPr lang="en-US" altLang="ja-JP" dirty="0" smtClean="0"/>
              <a:t>4</a:t>
            </a:r>
            <a:r>
              <a:rPr lang="ja-JP" altLang="en-US" dirty="0" err="1" smtClean="0"/>
              <a:t>つの</a:t>
            </a:r>
            <a:r>
              <a:rPr lang="ja-JP" altLang="en-US" dirty="0" smtClean="0"/>
              <a:t>単語がつながっている場合のみ検索対象になる</a:t>
            </a:r>
            <a:endParaRPr lang="en-US" altLang="ja-JP" dirty="0" smtClean="0"/>
          </a:p>
        </p:txBody>
      </p:sp>
      <p:sp>
        <p:nvSpPr>
          <p:cNvPr id="10247" name="AutoShape 4"/>
          <p:cNvSpPr>
            <a:spLocks noChangeArrowheads="1"/>
          </p:cNvSpPr>
          <p:nvPr/>
        </p:nvSpPr>
        <p:spPr bwMode="auto">
          <a:xfrm>
            <a:off x="5724525" y="1196975"/>
            <a:ext cx="2881313" cy="792163"/>
          </a:xfrm>
          <a:prstGeom prst="wedgeRectCallout">
            <a:avLst>
              <a:gd name="adj1" fmla="val -65847"/>
              <a:gd name="adj2" fmla="val 41736"/>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課題</a:t>
            </a:r>
            <a:r>
              <a:rPr lang="en-US" altLang="ja-JP" sz="2400"/>
              <a:t>2</a:t>
            </a:r>
            <a:r>
              <a:rPr lang="ja-JP" altLang="en-US" sz="2400"/>
              <a:t>　後でまとめて</a:t>
            </a:r>
            <a:endParaRPr lang="en-US" altLang="ja-JP" sz="2400"/>
          </a:p>
          <a:p>
            <a:pPr eaLnBrk="1" hangingPunct="1">
              <a:spcBef>
                <a:spcPct val="0"/>
              </a:spcBef>
              <a:buClrTx/>
              <a:buSzTx/>
              <a:buFontTx/>
              <a:buNone/>
            </a:pPr>
            <a:r>
              <a:rPr lang="ja-JP" altLang="en-US" sz="2400"/>
              <a:t>メールで提出</a:t>
            </a:r>
            <a:endParaRPr lang="en-US" altLang="ja-JP" sz="24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25282"/>
                                        </p:tgtEl>
                                        <p:attrNameLst>
                                          <p:attrName>style.visibility</p:attrName>
                                        </p:attrNameLst>
                                      </p:cBhvr>
                                      <p:to>
                                        <p:strVal val="visible"/>
                                      </p:to>
                                    </p:set>
                                    <p:animEffect transition="in" filter="dissolve">
                                      <p:cBhvr>
                                        <p:cTn id="7" dur="500"/>
                                        <p:tgtEl>
                                          <p:spTgt spid="2252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283">
                                            <p:txEl>
                                              <p:pRg st="0" end="0"/>
                                            </p:txEl>
                                          </p:spTgt>
                                        </p:tgtEl>
                                        <p:attrNameLst>
                                          <p:attrName>style.visibility</p:attrName>
                                        </p:attrNameLst>
                                      </p:cBhvr>
                                      <p:to>
                                        <p:strVal val="visible"/>
                                      </p:to>
                                    </p:set>
                                    <p:animEffect transition="in" filter="dissolve">
                                      <p:cBhvr>
                                        <p:cTn id="12" dur="500"/>
                                        <p:tgtEl>
                                          <p:spTgt spid="225283">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25283">
                                            <p:txEl>
                                              <p:pRg st="1" end="1"/>
                                            </p:txEl>
                                          </p:spTgt>
                                        </p:tgtEl>
                                        <p:attrNameLst>
                                          <p:attrName>style.visibility</p:attrName>
                                        </p:attrNameLst>
                                      </p:cBhvr>
                                      <p:to>
                                        <p:strVal val="visible"/>
                                      </p:to>
                                    </p:set>
                                    <p:animEffect transition="in" filter="dissolve">
                                      <p:cBhvr>
                                        <p:cTn id="15" dur="500"/>
                                        <p:tgtEl>
                                          <p:spTgt spid="225283">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25283">
                                            <p:txEl>
                                              <p:pRg st="2" end="2"/>
                                            </p:txEl>
                                          </p:spTgt>
                                        </p:tgtEl>
                                        <p:attrNameLst>
                                          <p:attrName>style.visibility</p:attrName>
                                        </p:attrNameLst>
                                      </p:cBhvr>
                                      <p:to>
                                        <p:strVal val="visible"/>
                                      </p:to>
                                    </p:set>
                                    <p:animEffect transition="in" filter="dissolve">
                                      <p:cBhvr>
                                        <p:cTn id="18" dur="500"/>
                                        <p:tgtEl>
                                          <p:spTgt spid="225283">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25283">
                                            <p:txEl>
                                              <p:pRg st="3" end="3"/>
                                            </p:txEl>
                                          </p:spTgt>
                                        </p:tgtEl>
                                        <p:attrNameLst>
                                          <p:attrName>style.visibility</p:attrName>
                                        </p:attrNameLst>
                                      </p:cBhvr>
                                      <p:to>
                                        <p:strVal val="visible"/>
                                      </p:to>
                                    </p:set>
                                    <p:animEffect transition="in" filter="dissolve">
                                      <p:cBhvr>
                                        <p:cTn id="23" dur="500"/>
                                        <p:tgtEl>
                                          <p:spTgt spid="225283">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25283">
                                            <p:txEl>
                                              <p:pRg st="4" end="4"/>
                                            </p:txEl>
                                          </p:spTgt>
                                        </p:tgtEl>
                                        <p:attrNameLst>
                                          <p:attrName>style.visibility</p:attrName>
                                        </p:attrNameLst>
                                      </p:cBhvr>
                                      <p:to>
                                        <p:strVal val="visible"/>
                                      </p:to>
                                    </p:set>
                                    <p:animEffect transition="in" filter="dissolve">
                                      <p:cBhvr>
                                        <p:cTn id="28" dur="500"/>
                                        <p:tgtEl>
                                          <p:spTgt spid="2252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p:bldP spid="2252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smtClean="0"/>
              <a:t>漢字、かな、カナの違い</a:t>
            </a:r>
          </a:p>
        </p:txBody>
      </p:sp>
      <p:sp>
        <p:nvSpPr>
          <p:cNvPr id="226307" name="Rectangle 3"/>
          <p:cNvSpPr>
            <a:spLocks noGrp="1" noChangeArrowheads="1"/>
          </p:cNvSpPr>
          <p:nvPr>
            <p:ph sz="half" idx="1"/>
          </p:nvPr>
        </p:nvSpPr>
        <p:spPr>
          <a:xfrm>
            <a:off x="539552" y="1946275"/>
            <a:ext cx="3810000" cy="4114800"/>
          </a:xfrm>
        </p:spPr>
        <p:txBody>
          <a:bodyPr/>
          <a:lstStyle/>
          <a:p>
            <a:pPr eaLnBrk="1" hangingPunct="1">
              <a:lnSpc>
                <a:spcPct val="90000"/>
              </a:lnSpc>
              <a:defRPr/>
            </a:pPr>
            <a:r>
              <a:rPr lang="ja-JP" altLang="en-US" sz="2400" dirty="0" smtClean="0"/>
              <a:t>日本語には、同じ言葉でも複数の表記があります。</a:t>
            </a:r>
            <a:endParaRPr lang="en-US" altLang="ja-JP" sz="2400" dirty="0" smtClean="0"/>
          </a:p>
          <a:p>
            <a:pPr eaLnBrk="1" hangingPunct="1">
              <a:lnSpc>
                <a:spcPct val="90000"/>
              </a:lnSpc>
              <a:defRPr/>
            </a:pPr>
            <a:r>
              <a:rPr lang="ja-JP" altLang="en-US" sz="2400" dirty="0" smtClean="0"/>
              <a:t>次の</a:t>
            </a:r>
            <a:r>
              <a:rPr lang="en-US" altLang="ja-JP" sz="2400" dirty="0" smtClean="0"/>
              <a:t>4</a:t>
            </a:r>
            <a:r>
              <a:rPr lang="ja-JP" altLang="en-US" sz="2400" dirty="0" err="1" smtClean="0"/>
              <a:t>つの</a:t>
            </a:r>
            <a:r>
              <a:rPr lang="ja-JP" altLang="en-US" sz="2400" dirty="0" smtClean="0"/>
              <a:t>グループの中で、それぞれのキーワードで検索したヒット件数を比較し、倍率を求めてください。</a:t>
            </a:r>
            <a:endParaRPr lang="en-US" altLang="ja-JP" sz="2400" dirty="0" smtClean="0"/>
          </a:p>
          <a:p>
            <a:pPr eaLnBrk="1" hangingPunct="1">
              <a:lnSpc>
                <a:spcPct val="90000"/>
              </a:lnSpc>
              <a:defRPr/>
            </a:pPr>
            <a:r>
              <a:rPr lang="ja-JP" altLang="en-US" sz="2400" dirty="0" smtClean="0"/>
              <a:t>倍率が最も大きいグループと小さいグループの番号を示し、それぞれの理由を</a:t>
            </a:r>
            <a:r>
              <a:rPr lang="ja-JP" altLang="en-US" sz="2400" dirty="0"/>
              <a:t>書</a:t>
            </a:r>
            <a:r>
              <a:rPr lang="ja-JP" altLang="en-US" sz="2400" dirty="0" smtClean="0"/>
              <a:t>いてくださ</a:t>
            </a:r>
            <a:r>
              <a:rPr lang="ja-JP" altLang="en-US" sz="2400" dirty="0"/>
              <a:t>い</a:t>
            </a:r>
            <a:r>
              <a:rPr lang="ja-JP" altLang="en-US" sz="2400" dirty="0" smtClean="0"/>
              <a:t>。</a:t>
            </a:r>
          </a:p>
        </p:txBody>
      </p:sp>
      <p:sp>
        <p:nvSpPr>
          <p:cNvPr id="11269"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1270"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1271"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8BF977FE-7227-44FB-A174-2528F825D0E5}" type="slidenum">
              <a:rPr kumimoji="0" lang="en-US" altLang="ja-JP" sz="1400"/>
              <a:pPr eaLnBrk="1" hangingPunct="1">
                <a:spcBef>
                  <a:spcPct val="0"/>
                </a:spcBef>
                <a:buClrTx/>
                <a:buSzTx/>
                <a:buFontTx/>
                <a:buNone/>
              </a:pPr>
              <a:t>8</a:t>
            </a:fld>
            <a:endParaRPr kumimoji="0" lang="en-US" altLang="ja-JP" sz="1400"/>
          </a:p>
        </p:txBody>
      </p:sp>
      <p:sp>
        <p:nvSpPr>
          <p:cNvPr id="11272" name="AutoShape 4"/>
          <p:cNvSpPr>
            <a:spLocks noChangeArrowheads="1"/>
          </p:cNvSpPr>
          <p:nvPr/>
        </p:nvSpPr>
        <p:spPr bwMode="auto">
          <a:xfrm>
            <a:off x="6156325" y="115888"/>
            <a:ext cx="2881313" cy="792162"/>
          </a:xfrm>
          <a:prstGeom prst="wedgeRectCallout">
            <a:avLst>
              <a:gd name="adj1" fmla="val 19343"/>
              <a:gd name="adj2" fmla="val 146120"/>
            </a:avLst>
          </a:prstGeom>
          <a:solidFill>
            <a:schemeClr val="accent1"/>
          </a:solidFill>
          <a:ln w="12700">
            <a:solidFill>
              <a:schemeClr val="tx1"/>
            </a:solidFill>
            <a:miter lim="800000"/>
            <a:headEnd type="none" w="sm" len="sm"/>
            <a:tailEnd type="none" w="sm" len="sm"/>
          </a:ln>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lang="ja-JP" altLang="en-US" sz="2400"/>
              <a:t>課題</a:t>
            </a:r>
            <a:r>
              <a:rPr lang="en-US" altLang="ja-JP" sz="2400"/>
              <a:t>3</a:t>
            </a:r>
            <a:r>
              <a:rPr lang="ja-JP" altLang="en-US" sz="2400"/>
              <a:t>　後でまとめてメール送信</a:t>
            </a:r>
            <a:endParaRPr lang="en-US" altLang="ja-JP" sz="2400"/>
          </a:p>
        </p:txBody>
      </p:sp>
      <p:graphicFrame>
        <p:nvGraphicFramePr>
          <p:cNvPr id="4" name="コンテンツ プレースホルダー 3"/>
          <p:cNvGraphicFramePr>
            <a:graphicFrameLocks noGrp="1"/>
          </p:cNvGraphicFramePr>
          <p:nvPr>
            <p:ph sz="half" idx="2"/>
            <p:extLst>
              <p:ext uri="{D42A27DB-BD31-4B8C-83A1-F6EECF244321}">
                <p14:modId xmlns:p14="http://schemas.microsoft.com/office/powerpoint/2010/main" val="3167436721"/>
              </p:ext>
            </p:extLst>
          </p:nvPr>
        </p:nvGraphicFramePr>
        <p:xfrm>
          <a:off x="4644008" y="1946275"/>
          <a:ext cx="4499992" cy="3337560"/>
        </p:xfrm>
        <a:graphic>
          <a:graphicData uri="http://schemas.openxmlformats.org/drawingml/2006/table">
            <a:tbl>
              <a:tblPr firstRow="1" bandRow="1">
                <a:tableStyleId>{5C22544A-7EE6-4342-B048-85BDC9FD1C3A}</a:tableStyleId>
              </a:tblPr>
              <a:tblGrid>
                <a:gridCol w="216024"/>
                <a:gridCol w="1512168"/>
                <a:gridCol w="1584176"/>
                <a:gridCol w="1187624"/>
              </a:tblGrid>
              <a:tr h="370840">
                <a:tc>
                  <a:txBody>
                    <a:bodyPr/>
                    <a:lstStyle/>
                    <a:p>
                      <a:endParaRPr kumimoji="1" lang="ja-JP" altLang="en-US" dirty="0"/>
                    </a:p>
                  </a:txBody>
                  <a:tcPr/>
                </a:tc>
                <a:tc>
                  <a:txBody>
                    <a:bodyPr/>
                    <a:lstStyle/>
                    <a:p>
                      <a:pPr algn="ctr"/>
                      <a:r>
                        <a:rPr kumimoji="1" lang="ja-JP" altLang="en-US" dirty="0" smtClean="0"/>
                        <a:t>キーワード</a:t>
                      </a:r>
                      <a:endParaRPr kumimoji="1" lang="ja-JP" altLang="en-US" dirty="0"/>
                    </a:p>
                  </a:txBody>
                  <a:tcPr/>
                </a:tc>
                <a:tc>
                  <a:txBody>
                    <a:bodyPr/>
                    <a:lstStyle/>
                    <a:p>
                      <a:pPr algn="ctr"/>
                      <a:r>
                        <a:rPr kumimoji="1" lang="ja-JP" altLang="en-US" dirty="0" smtClean="0"/>
                        <a:t>ヒット件数</a:t>
                      </a:r>
                      <a:endParaRPr kumimoji="1" lang="ja-JP" altLang="en-US" dirty="0"/>
                    </a:p>
                  </a:txBody>
                  <a:tcPr/>
                </a:tc>
                <a:tc>
                  <a:txBody>
                    <a:bodyPr/>
                    <a:lstStyle/>
                    <a:p>
                      <a:pPr algn="ctr"/>
                      <a:r>
                        <a:rPr kumimoji="1" lang="ja-JP" altLang="en-US" dirty="0" smtClean="0"/>
                        <a:t>倍率</a:t>
                      </a:r>
                      <a:endParaRPr kumimoji="1" lang="ja-JP" altLang="en-US" dirty="0"/>
                    </a:p>
                  </a:txBody>
                  <a:tcPr/>
                </a:tc>
              </a:tr>
              <a:tr h="370840">
                <a:tc rowSpan="2">
                  <a:txBody>
                    <a:bodyPr/>
                    <a:lstStyle/>
                    <a:p>
                      <a:pPr algn="ctr"/>
                      <a:r>
                        <a:rPr kumimoji="1" lang="en-US" altLang="ja-JP" dirty="0" smtClean="0"/>
                        <a:t>1</a:t>
                      </a:r>
                      <a:endParaRPr kumimoji="1" lang="ja-JP" altLang="en-US" dirty="0"/>
                    </a:p>
                  </a:txBody>
                  <a:tcPr anchor="ctr"/>
                </a:tc>
                <a:tc>
                  <a:txBody>
                    <a:bodyPr/>
                    <a:lstStyle/>
                    <a:p>
                      <a:r>
                        <a:rPr kumimoji="1" lang="ja-JP" altLang="en-US" dirty="0" smtClean="0"/>
                        <a:t>桜</a:t>
                      </a:r>
                      <a:endParaRPr kumimoji="1" lang="ja-JP" altLang="en-US" dirty="0"/>
                    </a:p>
                  </a:txBody>
                  <a:tcPr/>
                </a:tc>
                <a:tc>
                  <a:txBody>
                    <a:bodyPr/>
                    <a:lstStyle/>
                    <a:p>
                      <a:endParaRPr kumimoji="1" lang="ja-JP" altLang="en-US" dirty="0"/>
                    </a:p>
                  </a:txBody>
                  <a:tcPr/>
                </a:tc>
                <a:tc row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t>倍</a:t>
                      </a:r>
                    </a:p>
                  </a:txBody>
                  <a:tcPr anchor="ctr"/>
                </a:tc>
              </a:tr>
              <a:tr h="370840">
                <a:tc vMerge="1">
                  <a:txBody>
                    <a:bodyPr/>
                    <a:lstStyle/>
                    <a:p>
                      <a:endParaRPr kumimoji="1" lang="ja-JP" altLang="en-US" dirty="0"/>
                    </a:p>
                  </a:txBody>
                  <a:tcPr/>
                </a:tc>
                <a:tc>
                  <a:txBody>
                    <a:bodyPr/>
                    <a:lstStyle/>
                    <a:p>
                      <a:r>
                        <a:rPr kumimoji="1" lang="ja-JP" altLang="en-US" dirty="0" smtClean="0"/>
                        <a:t>さくら</a:t>
                      </a:r>
                      <a:endParaRPr kumimoji="1" lang="ja-JP" altLang="en-US" dirty="0"/>
                    </a:p>
                  </a:txBody>
                  <a:tcPr/>
                </a:tc>
                <a:tc>
                  <a:txBody>
                    <a:bodyPr/>
                    <a:lstStyle/>
                    <a:p>
                      <a:endParaRPr kumimoji="1" lang="ja-JP" altLang="en-US"/>
                    </a:p>
                  </a:txBody>
                  <a:tcPr/>
                </a:tc>
                <a:tc vMerge="1">
                  <a:txBody>
                    <a:bodyPr/>
                    <a:lstStyle/>
                    <a:p>
                      <a:endParaRPr kumimoji="1" lang="ja-JP" altLang="en-US" dirty="0"/>
                    </a:p>
                  </a:txBody>
                  <a:tcPr/>
                </a:tc>
              </a:tr>
              <a:tr h="370840">
                <a:tc rowSpan="2">
                  <a:txBody>
                    <a:bodyPr/>
                    <a:lstStyle/>
                    <a:p>
                      <a:pPr algn="ctr"/>
                      <a:r>
                        <a:rPr kumimoji="1" lang="en-US" altLang="ja-JP" dirty="0" smtClean="0"/>
                        <a:t>2</a:t>
                      </a:r>
                    </a:p>
                  </a:txBody>
                  <a:tcPr anchor="ctr"/>
                </a:tc>
                <a:tc>
                  <a:txBody>
                    <a:bodyPr/>
                    <a:lstStyle/>
                    <a:p>
                      <a:r>
                        <a:rPr kumimoji="1" lang="ja-JP" altLang="en-US" dirty="0" smtClean="0"/>
                        <a:t>横浜</a:t>
                      </a:r>
                      <a:endParaRPr kumimoji="1" lang="en-US" altLang="ja-JP" dirty="0" smtClean="0"/>
                    </a:p>
                  </a:txBody>
                  <a:tcPr/>
                </a:tc>
                <a:tc>
                  <a:txBody>
                    <a:bodyPr/>
                    <a:lstStyle/>
                    <a:p>
                      <a:endParaRPr kumimoji="1" lang="ja-JP" altLang="en-US"/>
                    </a:p>
                  </a:txBody>
                  <a:tcPr/>
                </a:tc>
                <a:tc row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t>倍</a:t>
                      </a:r>
                    </a:p>
                  </a:txBody>
                  <a:tcPr anchor="ctr"/>
                </a:tc>
              </a:tr>
              <a:tr h="370840">
                <a:tc vMerge="1">
                  <a:txBody>
                    <a:bodyPr/>
                    <a:lstStyle/>
                    <a:p>
                      <a:endParaRPr kumimoji="1" lang="ja-JP" altLang="en-US" dirty="0"/>
                    </a:p>
                  </a:txBody>
                  <a:tcPr/>
                </a:tc>
                <a:tc>
                  <a:txBody>
                    <a:bodyPr/>
                    <a:lstStyle/>
                    <a:p>
                      <a:r>
                        <a:rPr kumimoji="1" lang="ja-JP" altLang="en-US" dirty="0" smtClean="0"/>
                        <a:t>横濱</a:t>
                      </a:r>
                      <a:endParaRPr kumimoji="1" lang="ja-JP" altLang="en-US" dirty="0"/>
                    </a:p>
                  </a:txBody>
                  <a:tcPr/>
                </a:tc>
                <a:tc>
                  <a:txBody>
                    <a:bodyPr/>
                    <a:lstStyle/>
                    <a:p>
                      <a:endParaRPr kumimoji="1" lang="ja-JP" altLang="en-US"/>
                    </a:p>
                  </a:txBody>
                  <a:tcPr/>
                </a:tc>
                <a:tc vMerge="1">
                  <a:txBody>
                    <a:bodyPr/>
                    <a:lstStyle/>
                    <a:p>
                      <a:endParaRPr kumimoji="1" lang="ja-JP" altLang="en-US" dirty="0"/>
                    </a:p>
                  </a:txBody>
                  <a:tcPr/>
                </a:tc>
              </a:tr>
              <a:tr h="370840">
                <a:tc rowSpan="2">
                  <a:txBody>
                    <a:bodyPr/>
                    <a:lstStyle/>
                    <a:p>
                      <a:pPr algn="ctr"/>
                      <a:r>
                        <a:rPr kumimoji="1" lang="en-US" altLang="ja-JP" dirty="0" smtClean="0"/>
                        <a:t>3</a:t>
                      </a:r>
                      <a:endParaRPr kumimoji="1" lang="ja-JP" altLang="en-US" dirty="0"/>
                    </a:p>
                  </a:txBody>
                  <a:tcPr anchor="ctr"/>
                </a:tc>
                <a:tc>
                  <a:txBody>
                    <a:bodyPr/>
                    <a:lstStyle/>
                    <a:p>
                      <a:r>
                        <a:rPr kumimoji="1" lang="ja-JP" altLang="en-US" dirty="0" smtClean="0"/>
                        <a:t>受付</a:t>
                      </a:r>
                      <a:endParaRPr kumimoji="1" lang="ja-JP" altLang="en-US" dirty="0"/>
                    </a:p>
                  </a:txBody>
                  <a:tcPr/>
                </a:tc>
                <a:tc>
                  <a:txBody>
                    <a:bodyPr/>
                    <a:lstStyle/>
                    <a:p>
                      <a:endParaRPr kumimoji="1" lang="ja-JP" altLang="en-US"/>
                    </a:p>
                  </a:txBody>
                  <a:tcPr/>
                </a:tc>
                <a:tc row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t>倍</a:t>
                      </a:r>
                    </a:p>
                  </a:txBody>
                  <a:tcPr anchor="ctr"/>
                </a:tc>
              </a:tr>
              <a:tr h="370840">
                <a:tc vMerge="1">
                  <a:txBody>
                    <a:bodyPr/>
                    <a:lstStyle/>
                    <a:p>
                      <a:endParaRPr kumimoji="1" lang="ja-JP" altLang="en-US" dirty="0"/>
                    </a:p>
                  </a:txBody>
                  <a:tcPr/>
                </a:tc>
                <a:tc>
                  <a:txBody>
                    <a:bodyPr/>
                    <a:lstStyle/>
                    <a:p>
                      <a:r>
                        <a:rPr kumimoji="1" lang="ja-JP" altLang="en-US" dirty="0" smtClean="0"/>
                        <a:t>受付け</a:t>
                      </a:r>
                      <a:endParaRPr kumimoji="1" lang="ja-JP" altLang="en-US" dirty="0"/>
                    </a:p>
                  </a:txBody>
                  <a:tcPr/>
                </a:tc>
                <a:tc>
                  <a:txBody>
                    <a:bodyPr/>
                    <a:lstStyle/>
                    <a:p>
                      <a:endParaRPr kumimoji="1" lang="ja-JP" altLang="en-US"/>
                    </a:p>
                  </a:txBody>
                  <a:tcPr/>
                </a:tc>
                <a:tc vMerge="1">
                  <a:txBody>
                    <a:bodyPr/>
                    <a:lstStyle/>
                    <a:p>
                      <a:endParaRPr kumimoji="1" lang="ja-JP" altLang="en-US" dirty="0"/>
                    </a:p>
                  </a:txBody>
                  <a:tcPr/>
                </a:tc>
              </a:tr>
              <a:tr h="370840">
                <a:tc rowSpan="2">
                  <a:txBody>
                    <a:bodyPr/>
                    <a:lstStyle/>
                    <a:p>
                      <a:pPr algn="ctr"/>
                      <a:r>
                        <a:rPr kumimoji="1" lang="en-US" altLang="ja-JP" dirty="0" smtClean="0"/>
                        <a:t>4</a:t>
                      </a:r>
                      <a:endParaRPr kumimoji="1" lang="ja-JP" altLang="en-US" dirty="0"/>
                    </a:p>
                  </a:txBody>
                  <a:tcPr anchor="ctr"/>
                </a:tc>
                <a:tc>
                  <a:txBody>
                    <a:bodyPr/>
                    <a:lstStyle/>
                    <a:p>
                      <a:r>
                        <a:rPr kumimoji="1" lang="ja-JP" altLang="en-US" dirty="0" smtClean="0"/>
                        <a:t>ダイヤモンド</a:t>
                      </a:r>
                      <a:endParaRPr kumimoji="1" lang="ja-JP" altLang="en-US" dirty="0"/>
                    </a:p>
                  </a:txBody>
                  <a:tcPr/>
                </a:tc>
                <a:tc>
                  <a:txBody>
                    <a:bodyPr/>
                    <a:lstStyle/>
                    <a:p>
                      <a:endParaRPr kumimoji="1" lang="ja-JP" altLang="en-US"/>
                    </a:p>
                  </a:txBody>
                  <a:tcPr/>
                </a:tc>
                <a:tc rowSpan="2">
                  <a:txBody>
                    <a:bodyPr/>
                    <a:lstStyle/>
                    <a:p>
                      <a:pPr algn="r"/>
                      <a:r>
                        <a:rPr kumimoji="1" lang="ja-JP" altLang="en-US" dirty="0" smtClean="0"/>
                        <a:t>倍</a:t>
                      </a:r>
                      <a:endParaRPr kumimoji="1" lang="ja-JP" altLang="en-US" dirty="0"/>
                    </a:p>
                  </a:txBody>
                  <a:tcPr anchor="ctr"/>
                </a:tc>
              </a:tr>
              <a:tr h="370840">
                <a:tc vMerge="1">
                  <a:txBody>
                    <a:bodyPr/>
                    <a:lstStyle/>
                    <a:p>
                      <a:endParaRPr kumimoji="1" lang="ja-JP" altLang="en-US" dirty="0"/>
                    </a:p>
                  </a:txBody>
                  <a:tcPr/>
                </a:tc>
                <a:tc>
                  <a:txBody>
                    <a:bodyPr/>
                    <a:lstStyle/>
                    <a:p>
                      <a:r>
                        <a:rPr kumimoji="1" lang="ja-JP" altLang="en-US" dirty="0" smtClean="0"/>
                        <a:t>ダイアモンド</a:t>
                      </a:r>
                      <a:endParaRPr kumimoji="1" lang="ja-JP" altLang="en-US" dirty="0"/>
                    </a:p>
                  </a:txBody>
                  <a:tcPr/>
                </a:tc>
                <a:tc>
                  <a:txBody>
                    <a:bodyPr/>
                    <a:lstStyle/>
                    <a:p>
                      <a:endParaRPr kumimoji="1" lang="ja-JP" altLang="en-US" dirty="0"/>
                    </a:p>
                  </a:txBody>
                  <a:tcPr/>
                </a:tc>
                <a:tc vMerge="1">
                  <a:txBody>
                    <a:bodyPr/>
                    <a:lstStyle/>
                    <a:p>
                      <a:endParaRPr kumimoji="1" lang="ja-JP" altLang="en-US" dirty="0"/>
                    </a:p>
                  </a:txBody>
                  <a:tcPr/>
                </a:tc>
              </a:tr>
            </a:tbl>
          </a:graphicData>
        </a:graphic>
      </p:graphicFrame>
    </p:spTree>
    <p:extLst>
      <p:ext uri="{BB962C8B-B14F-4D97-AF65-F5344CB8AC3E}">
        <p14:creationId xmlns:p14="http://schemas.microsoft.com/office/powerpoint/2010/main" val="2997423519"/>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日付プレースホルダ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2016/04/19</a:t>
            </a:r>
          </a:p>
        </p:txBody>
      </p:sp>
      <p:sp>
        <p:nvSpPr>
          <p:cNvPr id="12291" name="フッター プレースホルダ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r>
              <a:rPr kumimoji="0" lang="en-US" altLang="ja-JP" sz="1400" smtClean="0"/>
              <a:t>Copyright (C)2016, Isamu Saeki, All Rights Reserverd</a:t>
            </a:r>
          </a:p>
        </p:txBody>
      </p:sp>
      <p:sp>
        <p:nvSpPr>
          <p:cNvPr id="12292" name="スライド番号プレースホル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5000"/>
              <a:buFont typeface="Wingdings" panose="05000000000000000000" pitchFamily="2" charset="2"/>
              <a:buChar char="n"/>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eaLnBrk="0" hangingPunct="0">
              <a:spcBef>
                <a:spcPct val="20000"/>
              </a:spcBef>
              <a:buClr>
                <a:schemeClr val="folHlink"/>
              </a:buClr>
              <a:buSzPct val="60000"/>
              <a:buFont typeface="Wingdings" panose="05000000000000000000" pitchFamily="2" charset="2"/>
              <a:buChar char="u"/>
              <a:defRPr kumimoji="1" sz="3200">
                <a:solidFill>
                  <a:schemeClr val="tx1"/>
                </a:solidFill>
                <a:latin typeface="Times New Roman" panose="02020603050405020304" pitchFamily="18" charset="0"/>
                <a:ea typeface="ＭＳ Ｐゴシック" panose="020B0600070205080204" pitchFamily="50" charset="-128"/>
              </a:defRPr>
            </a:lvl2pPr>
            <a:lvl3pPr marL="1143000" indent="-228600" eaLnBrk="0" hangingPunct="0">
              <a:spcBef>
                <a:spcPct val="20000"/>
              </a:spcBef>
              <a:buClr>
                <a:schemeClr val="tx2"/>
              </a:buClr>
              <a:buSzPct val="60000"/>
              <a:buFont typeface="Wingdings" panose="05000000000000000000" pitchFamily="2" charset="2"/>
              <a:buChar char="t"/>
              <a:defRPr kumimoji="1" sz="3200">
                <a:solidFill>
                  <a:schemeClr val="tx1"/>
                </a:solidFill>
                <a:latin typeface="Times New Roman" panose="02020603050405020304" pitchFamily="18" charset="0"/>
                <a:ea typeface="ＭＳ Ｐゴシック" panose="020B0600070205080204" pitchFamily="50" charset="-128"/>
              </a:defRPr>
            </a:lvl3pPr>
            <a:lvl4pPr marL="16002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4pPr>
            <a:lvl5pPr marL="2057400" indent="-228600" eaLnBrk="0" hangingPunct="0">
              <a:spcBef>
                <a:spcPct val="20000"/>
              </a:spcBef>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lr>
                <a:schemeClr val="tx1"/>
              </a:buClr>
              <a:buSzPct val="100000"/>
              <a:buChar char="–"/>
              <a:defRPr kumimoji="1" sz="32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ClrTx/>
              <a:buSzTx/>
              <a:buFontTx/>
              <a:buNone/>
            </a:pPr>
            <a:fld id="{BD811D10-F08F-45BB-83C5-F3A7DF7599BD}" type="slidenum">
              <a:rPr kumimoji="0" lang="en-US" altLang="ja-JP" sz="1400"/>
              <a:pPr eaLnBrk="1" hangingPunct="1">
                <a:spcBef>
                  <a:spcPct val="0"/>
                </a:spcBef>
                <a:buClrTx/>
                <a:buSzTx/>
                <a:buFontTx/>
                <a:buNone/>
              </a:pPr>
              <a:t>9</a:t>
            </a:fld>
            <a:endParaRPr kumimoji="0" lang="en-US" altLang="ja-JP" sz="1400"/>
          </a:p>
        </p:txBody>
      </p:sp>
      <p:sp>
        <p:nvSpPr>
          <p:cNvPr id="12293" name="Rectangle 2"/>
          <p:cNvSpPr>
            <a:spLocks noGrp="1" noChangeArrowheads="1"/>
          </p:cNvSpPr>
          <p:nvPr>
            <p:ph type="title"/>
          </p:nvPr>
        </p:nvSpPr>
        <p:spPr/>
        <p:txBody>
          <a:bodyPr/>
          <a:lstStyle/>
          <a:p>
            <a:pPr eaLnBrk="1" hangingPunct="1"/>
            <a:r>
              <a:rPr lang="ja-JP" altLang="en-US" smtClean="0"/>
              <a:t>表記違いには</a:t>
            </a:r>
            <a:r>
              <a:rPr lang="en-US" altLang="ja-JP" smtClean="0"/>
              <a:t>or</a:t>
            </a:r>
            <a:r>
              <a:rPr lang="ja-JP" altLang="en-US" smtClean="0"/>
              <a:t>検索が有効</a:t>
            </a:r>
          </a:p>
        </p:txBody>
      </p:sp>
      <p:sp>
        <p:nvSpPr>
          <p:cNvPr id="227331" name="Rectangle 3"/>
          <p:cNvSpPr>
            <a:spLocks noGrp="1" noChangeArrowheads="1"/>
          </p:cNvSpPr>
          <p:nvPr>
            <p:ph type="body" idx="1"/>
          </p:nvPr>
        </p:nvSpPr>
        <p:spPr/>
        <p:txBody>
          <a:bodyPr/>
          <a:lstStyle/>
          <a:p>
            <a:pPr eaLnBrk="1" hangingPunct="1">
              <a:lnSpc>
                <a:spcPct val="90000"/>
              </a:lnSpc>
              <a:defRPr/>
            </a:pPr>
            <a:r>
              <a:rPr lang="ja-JP" altLang="en-US" dirty="0" smtClean="0"/>
              <a:t>「検索オプション」　　　をクリックして、「いずれかのキーワードを含む」欄にあいまいな表記の単語を全て記入する</a:t>
            </a:r>
          </a:p>
          <a:p>
            <a:pPr eaLnBrk="1" hangingPunct="1">
              <a:lnSpc>
                <a:spcPct val="90000"/>
              </a:lnSpc>
              <a:defRPr/>
            </a:pPr>
            <a:r>
              <a:rPr lang="ja-JP" altLang="en-US" dirty="0" smtClean="0"/>
              <a:t>一般的な単語については、どんな表記でも検索できるよう表記のゆれを吸収する辞書を登録してある</a:t>
            </a:r>
          </a:p>
          <a:p>
            <a:pPr eaLnBrk="1" hangingPunct="1">
              <a:lnSpc>
                <a:spcPct val="90000"/>
              </a:lnSpc>
              <a:defRPr/>
            </a:pPr>
            <a:r>
              <a:rPr lang="ja-JP" altLang="en-US" dirty="0" smtClean="0"/>
              <a:t>あるいは、表記のあいまいなキーワードを避ける</a:t>
            </a:r>
          </a:p>
        </p:txBody>
      </p:sp>
      <p:pic>
        <p:nvPicPr>
          <p:cNvPr id="2" name="図 1"/>
          <p:cNvPicPr>
            <a:picLocks noChangeAspect="1"/>
          </p:cNvPicPr>
          <p:nvPr/>
        </p:nvPicPr>
        <p:blipFill>
          <a:blip r:embed="rId2"/>
          <a:stretch>
            <a:fillRect/>
          </a:stretch>
        </p:blipFill>
        <p:spPr>
          <a:xfrm>
            <a:off x="4550668" y="2132856"/>
            <a:ext cx="685800" cy="257175"/>
          </a:xfrm>
          <a:prstGeom prst="rect">
            <a:avLst/>
          </a:prstGeom>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zure">
  <a:themeElements>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Azure">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charset="0"/>
            <a:ea typeface="ＭＳ Ｐゴシック" charset="-128"/>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Files\Microsoft\Office\Templates\Presentation Designs\Azure.pot</Template>
  <TotalTime>3826</TotalTime>
  <Words>1749</Words>
  <Application>Microsoft Office PowerPoint</Application>
  <PresentationFormat>画面に合わせる (4:3)</PresentationFormat>
  <Paragraphs>273</Paragraphs>
  <Slides>29</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29</vt:i4>
      </vt:variant>
    </vt:vector>
  </HeadingPairs>
  <TitlesOfParts>
    <vt:vector size="35" baseType="lpstr">
      <vt:lpstr>ＭＳ Ｐゴシック</vt:lpstr>
      <vt:lpstr>ＭＳ Ｐ明朝</vt:lpstr>
      <vt:lpstr>Arial</vt:lpstr>
      <vt:lpstr>Times New Roman</vt:lpstr>
      <vt:lpstr>Wingdings</vt:lpstr>
      <vt:lpstr>Azure</vt:lpstr>
      <vt:lpstr>文化社会学情報演習 Web検索</vt:lpstr>
      <vt:lpstr>Web検索のしくみ</vt:lpstr>
      <vt:lpstr>日本の検索サイトTop3</vt:lpstr>
      <vt:lpstr>検索サイトの比較</vt:lpstr>
      <vt:lpstr>検索サイトのしくみ</vt:lpstr>
      <vt:lpstr>検索のテクニック</vt:lpstr>
      <vt:lpstr>複数の単語を一つの語句として探す「” ”」</vt:lpstr>
      <vt:lpstr>漢字、かな、カナの違い</vt:lpstr>
      <vt:lpstr>表記違いにはor検索が有効</vt:lpstr>
      <vt:lpstr>大・小文字と全・半角</vt:lpstr>
      <vt:lpstr>Googleの検索結果の見方</vt:lpstr>
      <vt:lpstr>キーワード発想のポイント</vt:lpstr>
      <vt:lpstr>キーワード発想のポイント</vt:lpstr>
      <vt:lpstr>キーワード発想のポイント</vt:lpstr>
      <vt:lpstr>「とは」検索と「リンク集」検索</vt:lpstr>
      <vt:lpstr>ブーリアン検索</vt:lpstr>
      <vt:lpstr>Googleの検索オプション(1)</vt:lpstr>
      <vt:lpstr>Googleの検索オプション(2)</vt:lpstr>
      <vt:lpstr>Googleの検索オプション(3)</vt:lpstr>
      <vt:lpstr>Googleの検索オプション(4)</vt:lpstr>
      <vt:lpstr>検索結果の絞り込み</vt:lpstr>
      <vt:lpstr>フレーズの扱い</vt:lpstr>
      <vt:lpstr>ページ内検索</vt:lpstr>
      <vt:lpstr>Excelで次の表を作成して保存</vt:lpstr>
      <vt:lpstr>エラーメッセージ発生</vt:lpstr>
      <vt:lpstr>検索キーワードの発想法1</vt:lpstr>
      <vt:lpstr>検索キーワードの発想法2</vt:lpstr>
      <vt:lpstr>課題5:実際に検索してみよう</vt:lpstr>
      <vt:lpstr>4/19の課題</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文化社会学演習</dc:title>
  <dc:creator>Isamu Saeki</dc:creator>
  <cp:lastModifiedBy>佐伯勇</cp:lastModifiedBy>
  <cp:revision>155</cp:revision>
  <cp:lastPrinted>2015-04-13T09:13:34Z</cp:lastPrinted>
  <dcterms:created xsi:type="dcterms:W3CDTF">2000-04-11T23:27:40Z</dcterms:created>
  <dcterms:modified xsi:type="dcterms:W3CDTF">2016-04-17T13:04:39Z</dcterms:modified>
</cp:coreProperties>
</file>