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3"/>
  </p:notesMasterIdLst>
  <p:handoutMasterIdLst>
    <p:handoutMasterId r:id="rId14"/>
  </p:handoutMasterIdLst>
  <p:sldIdLst>
    <p:sldId id="382" r:id="rId2"/>
    <p:sldId id="441" r:id="rId3"/>
    <p:sldId id="450" r:id="rId4"/>
    <p:sldId id="442" r:id="rId5"/>
    <p:sldId id="443" r:id="rId6"/>
    <p:sldId id="451" r:id="rId7"/>
    <p:sldId id="445" r:id="rId8"/>
    <p:sldId id="447" r:id="rId9"/>
    <p:sldId id="448" r:id="rId10"/>
    <p:sldId id="455" r:id="rId11"/>
    <p:sldId id="456" r:id="rId12"/>
  </p:sldIdLst>
  <p:sldSz cx="9144000" cy="6858000" type="screen4x3"/>
  <p:notesSz cx="6797675" cy="9926638"/>
  <p:defaultTextStyle>
    <a:defPPr>
      <a:defRPr lang="ja-JP"/>
    </a:defPPr>
    <a:lvl1pPr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983" autoAdjust="0"/>
    <p:restoredTop sz="94684" autoAdjust="0"/>
  </p:normalViewPr>
  <p:slideViewPr>
    <p:cSldViewPr>
      <p:cViewPr varScale="1">
        <p:scale>
          <a:sx n="93" d="100"/>
          <a:sy n="93" d="100"/>
        </p:scale>
        <p:origin x="84" y="6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32771"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algn="r" defTabSz="933450">
              <a:defRPr sz="1200">
                <a:latin typeface="Times New Roman" charset="0"/>
                <a:ea typeface="ＭＳ Ｐゴシック" charset="-128"/>
              </a:defRPr>
            </a:lvl1pPr>
          </a:lstStyle>
          <a:p>
            <a:pPr>
              <a:defRPr/>
            </a:pPr>
            <a:endParaRPr lang="en-US" altLang="ja-JP"/>
          </a:p>
        </p:txBody>
      </p:sp>
      <p:sp>
        <p:nvSpPr>
          <p:cNvPr id="327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32773"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algn="r" defTabSz="933450">
              <a:defRPr sz="1200"/>
            </a:lvl1pPr>
          </a:lstStyle>
          <a:p>
            <a:fld id="{5DAC3398-BE69-4666-9A9A-95F80C56DD61}" type="slidenum">
              <a:rPr lang="en-US" altLang="ja-JP"/>
              <a:pPr/>
              <a:t>‹#›</a:t>
            </a:fld>
            <a:endParaRPr lang="en-US" altLang="ja-JP"/>
          </a:p>
        </p:txBody>
      </p:sp>
    </p:spTree>
    <p:extLst>
      <p:ext uri="{BB962C8B-B14F-4D97-AF65-F5344CB8AC3E}">
        <p14:creationId xmlns:p14="http://schemas.microsoft.com/office/powerpoint/2010/main" val="3828001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17411"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algn="r" defTabSz="933450">
              <a:defRPr sz="1200">
                <a:latin typeface="Times New Roman" charset="0"/>
                <a:ea typeface="ＭＳ Ｐゴシック" charset="-128"/>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915988" y="742950"/>
            <a:ext cx="4967287"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906463" y="4714875"/>
            <a:ext cx="4984750" cy="4468813"/>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7414"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17415"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algn="r" defTabSz="933450">
              <a:defRPr sz="1200"/>
            </a:lvl1pPr>
          </a:lstStyle>
          <a:p>
            <a:fld id="{01AAA244-8E1D-4F65-ADA5-FBCF4705D3AD}" type="slidenum">
              <a:rPr lang="en-US" altLang="ja-JP"/>
              <a:pPr/>
              <a:t>‹#›</a:t>
            </a:fld>
            <a:endParaRPr lang="en-US" altLang="ja-JP"/>
          </a:p>
        </p:txBody>
      </p:sp>
    </p:spTree>
    <p:extLst>
      <p:ext uri="{BB962C8B-B14F-4D97-AF65-F5344CB8AC3E}">
        <p14:creationId xmlns:p14="http://schemas.microsoft.com/office/powerpoint/2010/main" val="11934671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1AAA244-8E1D-4F65-ADA5-FBCF4705D3AD}" type="slidenum">
              <a:rPr lang="en-US" altLang="ja-JP" smtClean="0"/>
              <a:pPr/>
              <a:t>1</a:t>
            </a:fld>
            <a:endParaRPr lang="en-US" altLang="ja-JP"/>
          </a:p>
        </p:txBody>
      </p:sp>
    </p:spTree>
    <p:extLst>
      <p:ext uri="{BB962C8B-B14F-4D97-AF65-F5344CB8AC3E}">
        <p14:creationId xmlns:p14="http://schemas.microsoft.com/office/powerpoint/2010/main" val="1934653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1026"/>
          <p:cNvGrpSpPr>
            <a:grpSpLocks/>
          </p:cNvGrpSpPr>
          <p:nvPr/>
        </p:nvGrpSpPr>
        <p:grpSpPr bwMode="auto">
          <a:xfrm>
            <a:off x="0" y="0"/>
            <a:ext cx="1085850" cy="6854825"/>
            <a:chOff x="0" y="0"/>
            <a:chExt cx="684" cy="4318"/>
          </a:xfrm>
        </p:grpSpPr>
        <p:sp>
          <p:nvSpPr>
            <p:cNvPr id="5" name="Rectangle 1027"/>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ja-JP" altLang="en-US">
                <a:latin typeface="Times New Roman" charset="0"/>
                <a:ea typeface="ＭＳ Ｐゴシック" charset="-128"/>
              </a:endParaRPr>
            </a:p>
          </p:txBody>
        </p:sp>
        <p:grpSp>
          <p:nvGrpSpPr>
            <p:cNvPr id="6" name="Group 1028"/>
            <p:cNvGrpSpPr>
              <a:grpSpLocks/>
            </p:cNvGrpSpPr>
            <p:nvPr/>
          </p:nvGrpSpPr>
          <p:grpSpPr bwMode="auto">
            <a:xfrm>
              <a:off x="48" y="103"/>
              <a:ext cx="96" cy="4126"/>
              <a:chOff x="48" y="103"/>
              <a:chExt cx="96" cy="4126"/>
            </a:xfrm>
          </p:grpSpPr>
          <p:sp>
            <p:nvSpPr>
              <p:cNvPr id="7" name="Rectangle 1029"/>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8" name="Rectangle 1030"/>
              <p:cNvSpPr>
                <a:spLocks noChangeArrowheads="1"/>
              </p:cNvSpPr>
              <p:nvPr/>
            </p:nvSpPr>
            <p:spPr bwMode="auto">
              <a:xfrm>
                <a:off x="48" y="1250"/>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9" name="Rectangle 1031"/>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 name="Rectangle 1032"/>
              <p:cNvSpPr>
                <a:spLocks noChangeArrowheads="1"/>
              </p:cNvSpPr>
              <p:nvPr/>
            </p:nvSpPr>
            <p:spPr bwMode="auto">
              <a:xfrm>
                <a:off x="48" y="153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1" name="Rectangle 1033"/>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2" name="Rectangle 1034"/>
              <p:cNvSpPr>
                <a:spLocks noChangeArrowheads="1"/>
              </p:cNvSpPr>
              <p:nvPr/>
            </p:nvSpPr>
            <p:spPr bwMode="auto">
              <a:xfrm>
                <a:off x="48" y="182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3" name="Rectangle 1035"/>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4" name="Rectangle 1036"/>
              <p:cNvSpPr>
                <a:spLocks noChangeArrowheads="1"/>
              </p:cNvSpPr>
              <p:nvPr/>
            </p:nvSpPr>
            <p:spPr bwMode="auto">
              <a:xfrm>
                <a:off x="48" y="2116"/>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5" name="Rectangle 1037"/>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6" name="Rectangle 1038"/>
              <p:cNvSpPr>
                <a:spLocks noChangeArrowheads="1"/>
              </p:cNvSpPr>
              <p:nvPr/>
            </p:nvSpPr>
            <p:spPr bwMode="auto">
              <a:xfrm>
                <a:off x="48" y="2404"/>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7" name="Rectangle 1039"/>
              <p:cNvSpPr>
                <a:spLocks noChangeArrowheads="1"/>
              </p:cNvSpPr>
              <p:nvPr/>
            </p:nvSpPr>
            <p:spPr bwMode="auto">
              <a:xfrm>
                <a:off x="48" y="2549"/>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8" name="Rectangle 1040"/>
              <p:cNvSpPr>
                <a:spLocks noChangeArrowheads="1"/>
              </p:cNvSpPr>
              <p:nvPr/>
            </p:nvSpPr>
            <p:spPr bwMode="auto">
              <a:xfrm>
                <a:off x="48" y="2691"/>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9" name="Rectangle 1041"/>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0" name="Rectangle 1042"/>
              <p:cNvSpPr>
                <a:spLocks noChangeArrowheads="1"/>
              </p:cNvSpPr>
              <p:nvPr/>
            </p:nvSpPr>
            <p:spPr bwMode="auto">
              <a:xfrm>
                <a:off x="48" y="2979"/>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1" name="Rectangle 1043"/>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2" name="Rectangle 1044"/>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3" name="Rectangle 1045"/>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4" name="Rectangle 1046"/>
              <p:cNvSpPr>
                <a:spLocks noChangeArrowheads="1"/>
              </p:cNvSpPr>
              <p:nvPr/>
            </p:nvSpPr>
            <p:spPr bwMode="auto">
              <a:xfrm>
                <a:off x="48" y="3557"/>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5" name="Rectangle 1047"/>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6" name="Rectangle 1048"/>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7" name="Rectangle 1049"/>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8" name="Rectangle 1050"/>
              <p:cNvSpPr>
                <a:spLocks noChangeArrowheads="1"/>
              </p:cNvSpPr>
              <p:nvPr/>
            </p:nvSpPr>
            <p:spPr bwMode="auto">
              <a:xfrm>
                <a:off x="48" y="4134"/>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9" name="Rectangle 1051"/>
              <p:cNvSpPr>
                <a:spLocks noChangeArrowheads="1"/>
              </p:cNvSpPr>
              <p:nvPr/>
            </p:nvSpPr>
            <p:spPr bwMode="auto">
              <a:xfrm>
                <a:off x="48" y="103"/>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0" name="Rectangle 1052"/>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1" name="Rectangle 1053"/>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2" name="Rectangle 1054"/>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3" name="Rectangle 1055"/>
              <p:cNvSpPr>
                <a:spLocks noChangeArrowheads="1"/>
              </p:cNvSpPr>
              <p:nvPr/>
            </p:nvSpPr>
            <p:spPr bwMode="auto">
              <a:xfrm>
                <a:off x="48" y="67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4" name="Rectangle 1056"/>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5" name="Rectangle 1057"/>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grpSp>
      </p:grpSp>
      <p:sp>
        <p:nvSpPr>
          <p:cNvPr id="26658" name="Rectangle 1058"/>
          <p:cNvSpPr>
            <a:spLocks noGrp="1" noChangeArrowheads="1"/>
          </p:cNvSpPr>
          <p:nvPr>
            <p:ph type="ctrTitle" sz="quarter"/>
          </p:nvPr>
        </p:nvSpPr>
        <p:spPr>
          <a:xfrm>
            <a:off x="1143000" y="2286000"/>
            <a:ext cx="7772400" cy="1143000"/>
          </a:xfrm>
        </p:spPr>
        <p:txBody>
          <a:bodyPr/>
          <a:lstStyle>
            <a:lvl1pPr algn="ctr">
              <a:defRPr>
                <a:solidFill>
                  <a:srgbClr val="00FFFF"/>
                </a:solidFill>
              </a:defRPr>
            </a:lvl1pPr>
          </a:lstStyle>
          <a:p>
            <a:r>
              <a:rPr lang="ja-JP" altLang="en-US"/>
              <a:t>マスタ タイトルの書式設定</a:t>
            </a:r>
          </a:p>
        </p:txBody>
      </p:sp>
      <p:sp>
        <p:nvSpPr>
          <p:cNvPr id="26659" name="Rectangle 1059"/>
          <p:cNvSpPr>
            <a:spLocks noGrp="1" noChangeArrowheads="1"/>
          </p:cNvSpPr>
          <p:nvPr>
            <p:ph type="subTitle" sz="quarter" idx="1"/>
          </p:nvPr>
        </p:nvSpPr>
        <p:spPr>
          <a:xfrm>
            <a:off x="1828800" y="3886200"/>
            <a:ext cx="6400800" cy="1752600"/>
          </a:xfrm>
        </p:spPr>
        <p:txBody>
          <a:bodyPr lIns="92075" tIns="46038" rIns="92075" bIns="46038"/>
          <a:lstStyle>
            <a:lvl1pPr marL="0" indent="0" algn="ctr">
              <a:buFont typeface="Wingdings" pitchFamily="2" charset="2"/>
              <a:buNone/>
              <a:defRPr>
                <a:solidFill>
                  <a:srgbClr val="FFFFFF"/>
                </a:solidFill>
              </a:defRPr>
            </a:lvl1pPr>
          </a:lstStyle>
          <a:p>
            <a:r>
              <a:rPr lang="ja-JP" altLang="en-US"/>
              <a:t>マスタ サブタイトルの書式設定</a:t>
            </a:r>
          </a:p>
        </p:txBody>
      </p:sp>
      <p:sp>
        <p:nvSpPr>
          <p:cNvPr id="36" name="Rectangle 1060"/>
          <p:cNvSpPr>
            <a:spLocks noGrp="1" noChangeArrowheads="1"/>
          </p:cNvSpPr>
          <p:nvPr>
            <p:ph type="dt" sz="quarter" idx="10"/>
          </p:nvPr>
        </p:nvSpPr>
        <p:spPr>
          <a:xfrm>
            <a:off x="1143000" y="6248400"/>
            <a:ext cx="1371600" cy="457200"/>
          </a:xfrm>
        </p:spPr>
        <p:txBody>
          <a:bodyPr/>
          <a:lstStyle>
            <a:lvl1pPr>
              <a:defRPr>
                <a:solidFill>
                  <a:srgbClr val="FFFFFF"/>
                </a:solidFill>
              </a:defRPr>
            </a:lvl1pPr>
          </a:lstStyle>
          <a:p>
            <a:pPr>
              <a:defRPr/>
            </a:pPr>
            <a:r>
              <a:rPr lang="en-US" altLang="ja-JP" smtClean="0"/>
              <a:t>2016/05/10</a:t>
            </a:r>
            <a:endParaRPr lang="en-US" altLang="ja-JP" dirty="0"/>
          </a:p>
        </p:txBody>
      </p:sp>
      <p:sp>
        <p:nvSpPr>
          <p:cNvPr id="37" name="Rectangle 1061"/>
          <p:cNvSpPr>
            <a:spLocks noGrp="1" noChangeArrowheads="1"/>
          </p:cNvSpPr>
          <p:nvPr>
            <p:ph type="ftr" sz="quarter" idx="11"/>
          </p:nvPr>
        </p:nvSpPr>
        <p:spPr>
          <a:xfrm>
            <a:off x="2743200" y="6248400"/>
            <a:ext cx="4953000" cy="457200"/>
          </a:xfrm>
        </p:spPr>
        <p:txBody>
          <a:bodyPr/>
          <a:lstStyle>
            <a:lvl1pPr>
              <a:defRPr>
                <a:solidFill>
                  <a:srgbClr val="FFFFFF"/>
                </a:solidFill>
              </a:defRPr>
            </a:lvl1pPr>
          </a:lstStyle>
          <a:p>
            <a:pPr>
              <a:defRPr/>
            </a:pPr>
            <a:r>
              <a:rPr lang="en-US" altLang="ja-JP" smtClean="0"/>
              <a:t>Copyright (C)2016, Isamu Saeki, All Rights Reserverd</a:t>
            </a:r>
            <a:endParaRPr lang="en-US" altLang="ja-JP"/>
          </a:p>
        </p:txBody>
      </p:sp>
      <p:sp>
        <p:nvSpPr>
          <p:cNvPr id="38" name="Rectangle 1062"/>
          <p:cNvSpPr>
            <a:spLocks noGrp="1" noChangeArrowheads="1"/>
          </p:cNvSpPr>
          <p:nvPr>
            <p:ph type="sldNum" sz="quarter" idx="12"/>
          </p:nvPr>
        </p:nvSpPr>
        <p:spPr>
          <a:xfrm>
            <a:off x="7924800" y="6248400"/>
            <a:ext cx="990600" cy="457200"/>
          </a:xfrm>
        </p:spPr>
        <p:txBody>
          <a:bodyPr/>
          <a:lstStyle>
            <a:lvl1pPr>
              <a:defRPr>
                <a:solidFill>
                  <a:srgbClr val="FFFFFF"/>
                </a:solidFill>
              </a:defRPr>
            </a:lvl1pPr>
          </a:lstStyle>
          <a:p>
            <a:fld id="{6D4BF3AB-85EF-41F7-9A50-96042383EF3F}" type="slidenum">
              <a:rPr lang="en-US" altLang="ja-JP"/>
              <a:pPr/>
              <a:t>‹#›</a:t>
            </a:fld>
            <a:endParaRPr lang="en-US" altLang="ja-JP"/>
          </a:p>
        </p:txBody>
      </p:sp>
    </p:spTree>
    <p:extLst>
      <p:ext uri="{BB962C8B-B14F-4D97-AF65-F5344CB8AC3E}">
        <p14:creationId xmlns:p14="http://schemas.microsoft.com/office/powerpoint/2010/main" val="209606929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9C544D41-9B9B-4830-832F-85A6B58138B4}" type="slidenum">
              <a:rPr lang="en-US" altLang="ja-JP"/>
              <a:pPr/>
              <a:t>‹#›</a:t>
            </a:fld>
            <a:endParaRPr lang="en-US" altLang="ja-JP"/>
          </a:p>
        </p:txBody>
      </p:sp>
    </p:spTree>
    <p:extLst>
      <p:ext uri="{BB962C8B-B14F-4D97-AF65-F5344CB8AC3E}">
        <p14:creationId xmlns:p14="http://schemas.microsoft.com/office/powerpoint/2010/main" val="79774711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92938" y="609600"/>
            <a:ext cx="1949450" cy="545147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143000" y="609600"/>
            <a:ext cx="5697538" cy="545147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EAA29B63-F705-44D5-AB7C-49AE10BF8803}" type="slidenum">
              <a:rPr lang="en-US" altLang="ja-JP"/>
              <a:pPr/>
              <a:t>‹#›</a:t>
            </a:fld>
            <a:endParaRPr lang="en-US" altLang="ja-JP"/>
          </a:p>
        </p:txBody>
      </p:sp>
    </p:spTree>
    <p:extLst>
      <p:ext uri="{BB962C8B-B14F-4D97-AF65-F5344CB8AC3E}">
        <p14:creationId xmlns:p14="http://schemas.microsoft.com/office/powerpoint/2010/main" val="188700457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0" y="609600"/>
            <a:ext cx="77724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1169988" y="1946275"/>
            <a:ext cx="7772400" cy="4114800"/>
          </a:xfrm>
        </p:spPr>
        <p:txBody>
          <a:bodyPr/>
          <a:lstStyle/>
          <a:p>
            <a:pPr lvl="0"/>
            <a:endParaRPr lang="ja-JP" altLang="en-US" noProof="0" smtClean="0"/>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7A509B48-8AB0-4C8B-868B-C3FDF3B5482A}" type="slidenum">
              <a:rPr lang="en-US" altLang="ja-JP"/>
              <a:pPr/>
              <a:t>‹#›</a:t>
            </a:fld>
            <a:endParaRPr lang="en-US" altLang="ja-JP"/>
          </a:p>
        </p:txBody>
      </p:sp>
    </p:spTree>
    <p:extLst>
      <p:ext uri="{BB962C8B-B14F-4D97-AF65-F5344CB8AC3E}">
        <p14:creationId xmlns:p14="http://schemas.microsoft.com/office/powerpoint/2010/main" val="280236825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18507108-39F8-4A79-AF06-C79AB390ECF3}" type="slidenum">
              <a:rPr lang="en-US" altLang="ja-JP"/>
              <a:pPr/>
              <a:t>‹#›</a:t>
            </a:fld>
            <a:endParaRPr lang="en-US" altLang="ja-JP"/>
          </a:p>
        </p:txBody>
      </p:sp>
    </p:spTree>
    <p:extLst>
      <p:ext uri="{BB962C8B-B14F-4D97-AF65-F5344CB8AC3E}">
        <p14:creationId xmlns:p14="http://schemas.microsoft.com/office/powerpoint/2010/main" val="8977634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AF4BF9FF-D4F2-49D1-AAA8-C3A8AB44FA69}" type="slidenum">
              <a:rPr lang="en-US" altLang="ja-JP"/>
              <a:pPr/>
              <a:t>‹#›</a:t>
            </a:fld>
            <a:endParaRPr lang="en-US" altLang="ja-JP"/>
          </a:p>
        </p:txBody>
      </p:sp>
    </p:spTree>
    <p:extLst>
      <p:ext uri="{BB962C8B-B14F-4D97-AF65-F5344CB8AC3E}">
        <p14:creationId xmlns:p14="http://schemas.microsoft.com/office/powerpoint/2010/main" val="228168199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1699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323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591809A8-9D0B-46E6-9219-AC1F01CFCF7B}" type="slidenum">
              <a:rPr lang="en-US" altLang="ja-JP"/>
              <a:pPr/>
              <a:t>‹#›</a:t>
            </a:fld>
            <a:endParaRPr lang="en-US" altLang="ja-JP"/>
          </a:p>
        </p:txBody>
      </p:sp>
    </p:spTree>
    <p:extLst>
      <p:ext uri="{BB962C8B-B14F-4D97-AF65-F5344CB8AC3E}">
        <p14:creationId xmlns:p14="http://schemas.microsoft.com/office/powerpoint/2010/main" val="375927058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8"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9" name="Rectangle 37"/>
          <p:cNvSpPr>
            <a:spLocks noGrp="1" noChangeArrowheads="1"/>
          </p:cNvSpPr>
          <p:nvPr>
            <p:ph type="sldNum" sz="quarter" idx="12"/>
          </p:nvPr>
        </p:nvSpPr>
        <p:spPr>
          <a:ln/>
        </p:spPr>
        <p:txBody>
          <a:bodyPr/>
          <a:lstStyle>
            <a:lvl1pPr>
              <a:defRPr/>
            </a:lvl1pPr>
          </a:lstStyle>
          <a:p>
            <a:fld id="{EC955F8C-53F1-4FC9-A030-0382F7FFE5F9}" type="slidenum">
              <a:rPr lang="en-US" altLang="ja-JP"/>
              <a:pPr/>
              <a:t>‹#›</a:t>
            </a:fld>
            <a:endParaRPr lang="en-US" altLang="ja-JP"/>
          </a:p>
        </p:txBody>
      </p:sp>
    </p:spTree>
    <p:extLst>
      <p:ext uri="{BB962C8B-B14F-4D97-AF65-F5344CB8AC3E}">
        <p14:creationId xmlns:p14="http://schemas.microsoft.com/office/powerpoint/2010/main" val="256076639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4"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5" name="Rectangle 37"/>
          <p:cNvSpPr>
            <a:spLocks noGrp="1" noChangeArrowheads="1"/>
          </p:cNvSpPr>
          <p:nvPr>
            <p:ph type="sldNum" sz="quarter" idx="12"/>
          </p:nvPr>
        </p:nvSpPr>
        <p:spPr>
          <a:ln/>
        </p:spPr>
        <p:txBody>
          <a:bodyPr/>
          <a:lstStyle>
            <a:lvl1pPr>
              <a:defRPr/>
            </a:lvl1pPr>
          </a:lstStyle>
          <a:p>
            <a:fld id="{9E1C0F75-27D1-493E-BB3F-477F6792458F}" type="slidenum">
              <a:rPr lang="en-US" altLang="ja-JP"/>
              <a:pPr/>
              <a:t>‹#›</a:t>
            </a:fld>
            <a:endParaRPr lang="en-US" altLang="ja-JP"/>
          </a:p>
        </p:txBody>
      </p:sp>
    </p:spTree>
    <p:extLst>
      <p:ext uri="{BB962C8B-B14F-4D97-AF65-F5344CB8AC3E}">
        <p14:creationId xmlns:p14="http://schemas.microsoft.com/office/powerpoint/2010/main" val="145273044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3"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4" name="Rectangle 37"/>
          <p:cNvSpPr>
            <a:spLocks noGrp="1" noChangeArrowheads="1"/>
          </p:cNvSpPr>
          <p:nvPr>
            <p:ph type="sldNum" sz="quarter" idx="12"/>
          </p:nvPr>
        </p:nvSpPr>
        <p:spPr>
          <a:ln/>
        </p:spPr>
        <p:txBody>
          <a:bodyPr/>
          <a:lstStyle>
            <a:lvl1pPr>
              <a:defRPr/>
            </a:lvl1pPr>
          </a:lstStyle>
          <a:p>
            <a:fld id="{A3CF52BA-6918-46AC-BC4D-D1C551B2EBDA}" type="slidenum">
              <a:rPr lang="en-US" altLang="ja-JP"/>
              <a:pPr/>
              <a:t>‹#›</a:t>
            </a:fld>
            <a:endParaRPr lang="en-US" altLang="ja-JP"/>
          </a:p>
        </p:txBody>
      </p:sp>
    </p:spTree>
    <p:extLst>
      <p:ext uri="{BB962C8B-B14F-4D97-AF65-F5344CB8AC3E}">
        <p14:creationId xmlns:p14="http://schemas.microsoft.com/office/powerpoint/2010/main" val="42183945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8FCF68F8-58BE-4DD6-B8E8-22F71C49A0A7}" type="slidenum">
              <a:rPr lang="en-US" altLang="ja-JP"/>
              <a:pPr/>
              <a:t>‹#›</a:t>
            </a:fld>
            <a:endParaRPr lang="en-US" altLang="ja-JP"/>
          </a:p>
        </p:txBody>
      </p:sp>
    </p:spTree>
    <p:extLst>
      <p:ext uri="{BB962C8B-B14F-4D97-AF65-F5344CB8AC3E}">
        <p14:creationId xmlns:p14="http://schemas.microsoft.com/office/powerpoint/2010/main" val="309729953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2016/05/10</a:t>
            </a:r>
            <a:endParaRPr lang="en-US" altLang="ja-JP" dirty="0"/>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CAF35D5C-4D6B-43EC-BD6B-A4ED5A4E2DC5}" type="slidenum">
              <a:rPr lang="en-US" altLang="ja-JP"/>
              <a:pPr/>
              <a:t>‹#›</a:t>
            </a:fld>
            <a:endParaRPr lang="en-US" altLang="ja-JP"/>
          </a:p>
        </p:txBody>
      </p:sp>
    </p:spTree>
    <p:extLst>
      <p:ext uri="{BB962C8B-B14F-4D97-AF65-F5344CB8AC3E}">
        <p14:creationId xmlns:p14="http://schemas.microsoft.com/office/powerpoint/2010/main" val="159952419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085850" cy="6854825"/>
            <a:chOff x="0" y="0"/>
            <a:chExt cx="684" cy="4318"/>
          </a:xfrm>
        </p:grpSpPr>
        <p:sp>
          <p:nvSpPr>
            <p:cNvPr id="25603"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ja-JP" altLang="en-US">
                <a:latin typeface="Times New Roman" charset="0"/>
                <a:ea typeface="ＭＳ Ｐゴシック" charset="-128"/>
              </a:endParaRPr>
            </a:p>
          </p:txBody>
        </p:sp>
        <p:grpSp>
          <p:nvGrpSpPr>
            <p:cNvPr id="1033" name="Group 4"/>
            <p:cNvGrpSpPr>
              <a:grpSpLocks/>
            </p:cNvGrpSpPr>
            <p:nvPr/>
          </p:nvGrpSpPr>
          <p:grpSpPr bwMode="auto">
            <a:xfrm>
              <a:off x="48" y="102"/>
              <a:ext cx="96" cy="4128"/>
              <a:chOff x="48" y="102"/>
              <a:chExt cx="96" cy="4128"/>
            </a:xfrm>
          </p:grpSpPr>
          <p:sp>
            <p:nvSpPr>
              <p:cNvPr id="1034" name="Rectangle 5"/>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5" name="Rectangle 6"/>
              <p:cNvSpPr>
                <a:spLocks noChangeArrowheads="1"/>
              </p:cNvSpPr>
              <p:nvPr/>
            </p:nvSpPr>
            <p:spPr bwMode="auto">
              <a:xfrm>
                <a:off x="48" y="125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6" name="Rectangle 7"/>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7" name="Rectangle 8"/>
              <p:cNvSpPr>
                <a:spLocks noChangeArrowheads="1"/>
              </p:cNvSpPr>
              <p:nvPr/>
            </p:nvSpPr>
            <p:spPr bwMode="auto">
              <a:xfrm>
                <a:off x="48" y="1538"/>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8" name="Rectangle 9"/>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9" name="Rectangle 10"/>
              <p:cNvSpPr>
                <a:spLocks noChangeArrowheads="1"/>
              </p:cNvSpPr>
              <p:nvPr/>
            </p:nvSpPr>
            <p:spPr bwMode="auto">
              <a:xfrm>
                <a:off x="48" y="182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0" name="Rectangle 11"/>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1" name="Rectangle 12"/>
              <p:cNvSpPr>
                <a:spLocks noChangeArrowheads="1"/>
              </p:cNvSpPr>
              <p:nvPr/>
            </p:nvSpPr>
            <p:spPr bwMode="auto">
              <a:xfrm>
                <a:off x="48" y="2115"/>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2" name="Rectangle 13"/>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3" name="Rectangle 14"/>
              <p:cNvSpPr>
                <a:spLocks noChangeArrowheads="1"/>
              </p:cNvSpPr>
              <p:nvPr/>
            </p:nvSpPr>
            <p:spPr bwMode="auto">
              <a:xfrm>
                <a:off x="48" y="240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4" name="Rectangle 15"/>
              <p:cNvSpPr>
                <a:spLocks noChangeArrowheads="1"/>
              </p:cNvSpPr>
              <p:nvPr/>
            </p:nvSpPr>
            <p:spPr bwMode="auto">
              <a:xfrm>
                <a:off x="48" y="254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5" name="Rectangle 16"/>
              <p:cNvSpPr>
                <a:spLocks noChangeArrowheads="1"/>
              </p:cNvSpPr>
              <p:nvPr/>
            </p:nvSpPr>
            <p:spPr bwMode="auto">
              <a:xfrm>
                <a:off x="48" y="269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6" name="Rectangle 17"/>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7" name="Rectangle 18"/>
              <p:cNvSpPr>
                <a:spLocks noChangeArrowheads="1"/>
              </p:cNvSpPr>
              <p:nvPr/>
            </p:nvSpPr>
            <p:spPr bwMode="auto">
              <a:xfrm>
                <a:off x="48" y="298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8" name="Rectangle 19"/>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9" name="Rectangle 20"/>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0" name="Rectangle 21"/>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1" name="Rectangle 22"/>
              <p:cNvSpPr>
                <a:spLocks noChangeArrowheads="1"/>
              </p:cNvSpPr>
              <p:nvPr/>
            </p:nvSpPr>
            <p:spPr bwMode="auto">
              <a:xfrm>
                <a:off x="48" y="3557"/>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2" name="Rectangle 23"/>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3" name="Rectangle 24"/>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4" name="Rectangle 25"/>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5" name="Rectangle 26"/>
              <p:cNvSpPr>
                <a:spLocks noChangeArrowheads="1"/>
              </p:cNvSpPr>
              <p:nvPr/>
            </p:nvSpPr>
            <p:spPr bwMode="auto">
              <a:xfrm>
                <a:off x="48" y="413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6" name="Rectangle 27"/>
              <p:cNvSpPr>
                <a:spLocks noChangeArrowheads="1"/>
              </p:cNvSpPr>
              <p:nvPr/>
            </p:nvSpPr>
            <p:spPr bwMode="auto">
              <a:xfrm>
                <a:off x="48" y="10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7" name="Rectangle 28"/>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8" name="Rectangle 29"/>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9" name="Rectangle 30"/>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0" name="Rectangle 31"/>
              <p:cNvSpPr>
                <a:spLocks noChangeArrowheads="1"/>
              </p:cNvSpPr>
              <p:nvPr/>
            </p:nvSpPr>
            <p:spPr bwMode="auto">
              <a:xfrm>
                <a:off x="48" y="67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1" name="Rectangle 32"/>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2" name="Rectangle 33"/>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grpSp>
      </p:grpSp>
      <p:sp>
        <p:nvSpPr>
          <p:cNvPr id="1027" name="Rectangle 34"/>
          <p:cNvSpPr>
            <a:spLocks noGrp="1" noChangeArrowheads="1"/>
          </p:cNvSpPr>
          <p:nvPr>
            <p:ph type="title"/>
          </p:nvPr>
        </p:nvSpPr>
        <p:spPr bwMode="auto">
          <a:xfrm>
            <a:off x="11430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ja-JP" altLang="en-US" smtClean="0"/>
              <a:t>マスタ タイトルの書式設定</a:t>
            </a:r>
          </a:p>
        </p:txBody>
      </p:sp>
      <p:sp>
        <p:nvSpPr>
          <p:cNvPr id="25635" name="Rectangle 35"/>
          <p:cNvSpPr>
            <a:spLocks noGrp="1" noChangeArrowheads="1"/>
          </p:cNvSpPr>
          <p:nvPr>
            <p:ph type="dt" sz="half" idx="2"/>
          </p:nvPr>
        </p:nvSpPr>
        <p:spPr bwMode="auto">
          <a:xfrm>
            <a:off x="1143000" y="6248400"/>
            <a:ext cx="10668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atin typeface="Times New Roman" charset="0"/>
                <a:ea typeface="ＭＳ Ｐゴシック" charset="-128"/>
              </a:defRPr>
            </a:lvl1pPr>
          </a:lstStyle>
          <a:p>
            <a:pPr>
              <a:defRPr/>
            </a:pPr>
            <a:r>
              <a:rPr lang="en-US" altLang="ja-JP" smtClean="0"/>
              <a:t>2016/05/10</a:t>
            </a:r>
            <a:endParaRPr lang="en-US" altLang="ja-JP" dirty="0"/>
          </a:p>
        </p:txBody>
      </p:sp>
      <p:sp>
        <p:nvSpPr>
          <p:cNvPr id="25636" name="Rectangle 36"/>
          <p:cNvSpPr>
            <a:spLocks noGrp="1" noChangeArrowheads="1"/>
          </p:cNvSpPr>
          <p:nvPr>
            <p:ph type="ftr" sz="quarter" idx="3"/>
          </p:nvPr>
        </p:nvSpPr>
        <p:spPr bwMode="auto">
          <a:xfrm>
            <a:off x="2209800" y="6248400"/>
            <a:ext cx="60198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atin typeface="Times New Roman" charset="0"/>
                <a:ea typeface="ＭＳ Ｐゴシック" charset="-128"/>
              </a:defRPr>
            </a:lvl1pPr>
          </a:lstStyle>
          <a:p>
            <a:pPr>
              <a:defRPr/>
            </a:pPr>
            <a:r>
              <a:rPr lang="en-US" altLang="ja-JP" smtClean="0"/>
              <a:t>Copyright (C)2016, Isamu Saeki, All Rights Reserverd</a:t>
            </a:r>
            <a:endParaRPr lang="en-US" altLang="ja-JP"/>
          </a:p>
        </p:txBody>
      </p:sp>
      <p:sp>
        <p:nvSpPr>
          <p:cNvPr id="25637" name="Rectangle 37"/>
          <p:cNvSpPr>
            <a:spLocks noGrp="1" noChangeArrowheads="1"/>
          </p:cNvSpPr>
          <p:nvPr>
            <p:ph type="sldNum" sz="quarter" idx="4"/>
          </p:nvPr>
        </p:nvSpPr>
        <p:spPr bwMode="auto">
          <a:xfrm>
            <a:off x="8305800" y="6248400"/>
            <a:ext cx="609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fld id="{B9E8A7D9-4A2E-42FF-AB5B-E416C56292BF}" type="slidenum">
              <a:rPr lang="en-US" altLang="ja-JP"/>
              <a:pPr/>
              <a:t>‹#›</a:t>
            </a:fld>
            <a:endParaRPr lang="en-US" altLang="ja-JP"/>
          </a:p>
        </p:txBody>
      </p:sp>
      <p:sp>
        <p:nvSpPr>
          <p:cNvPr id="25638" name="Rectangle 38"/>
          <p:cNvSpPr>
            <a:spLocks noGrp="1" noChangeArrowheads="1"/>
          </p:cNvSpPr>
          <p:nvPr>
            <p:ph type="body" idx="1"/>
          </p:nvPr>
        </p:nvSpPr>
        <p:spPr bwMode="auto">
          <a:xfrm>
            <a:off x="1169988" y="1946275"/>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Tree>
  </p:cSld>
  <p:clrMap bg1="dk2" tx1="lt1" bg2="dk1" tx2="lt2" accent1="accent1" accent2="accent2" accent3="accent3" accent4="accent4" accent5="accent5" accent6="accent6" hlink="hlink" folHlink="folHlink"/>
  <p:sldLayoutIdLst>
    <p:sldLayoutId id="2147483966"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 id="2147483965" r:id="rId12"/>
  </p:sldLayoutIdLst>
  <p:transition/>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charset="0"/>
          <a:ea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ＭＳ Ｐゴシック" charset="-128"/>
        </a:defRPr>
      </a:lvl5pPr>
      <a:lvl6pPr marL="457200" algn="l" rtl="0" fontAlgn="base">
        <a:spcBef>
          <a:spcPct val="0"/>
        </a:spcBef>
        <a:spcAft>
          <a:spcPct val="0"/>
        </a:spcAft>
        <a:defRPr kumimoji="1" sz="4400">
          <a:solidFill>
            <a:schemeClr val="tx2"/>
          </a:solidFill>
          <a:latin typeface="Times New Roman" charset="0"/>
          <a:ea typeface="ＭＳ Ｐゴシック" charset="-128"/>
        </a:defRPr>
      </a:lvl6pPr>
      <a:lvl7pPr marL="914400" algn="l" rtl="0" fontAlgn="base">
        <a:spcBef>
          <a:spcPct val="0"/>
        </a:spcBef>
        <a:spcAft>
          <a:spcPct val="0"/>
        </a:spcAft>
        <a:defRPr kumimoji="1" sz="4400">
          <a:solidFill>
            <a:schemeClr val="tx2"/>
          </a:solidFill>
          <a:latin typeface="Times New Roman" charset="0"/>
          <a:ea typeface="ＭＳ Ｐゴシック" charset="-128"/>
        </a:defRPr>
      </a:lvl7pPr>
      <a:lvl8pPr marL="1371600" algn="l" rtl="0" fontAlgn="base">
        <a:spcBef>
          <a:spcPct val="0"/>
        </a:spcBef>
        <a:spcAft>
          <a:spcPct val="0"/>
        </a:spcAft>
        <a:defRPr kumimoji="1" sz="4400">
          <a:solidFill>
            <a:schemeClr val="tx2"/>
          </a:solidFill>
          <a:latin typeface="Times New Roman" charset="0"/>
          <a:ea typeface="ＭＳ Ｐゴシック" charset="-128"/>
        </a:defRPr>
      </a:lvl8pPr>
      <a:lvl9pPr marL="1828800" algn="l" rtl="0" fontAlgn="base">
        <a:spcBef>
          <a:spcPct val="0"/>
        </a:spcBef>
        <a:spcAft>
          <a:spcPct val="0"/>
        </a:spcAft>
        <a:defRPr kumimoji="1" sz="4400">
          <a:solidFill>
            <a:schemeClr val="tx2"/>
          </a:solidFill>
          <a:latin typeface="Times New Roman" charset="0"/>
          <a:ea typeface="ＭＳ Ｐゴシック" charset="-128"/>
        </a:defRPr>
      </a:lvl9pPr>
    </p:titleStyle>
    <p:bodyStyle>
      <a:lvl1pPr marL="342900" indent="-342900" algn="l" rtl="0" eaLnBrk="0" fontAlgn="base" hangingPunct="0">
        <a:spcBef>
          <a:spcPct val="20000"/>
        </a:spcBef>
        <a:spcAft>
          <a:spcPct val="0"/>
        </a:spcAft>
        <a:buClr>
          <a:schemeClr val="tx2"/>
        </a:buClr>
        <a:buSzPct val="75000"/>
        <a:buFont typeface="Wingdings" panose="05000000000000000000" pitchFamily="2" charset="2"/>
        <a:buChar char="n"/>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0000"/>
        <a:buFont typeface="Wingdings" panose="05000000000000000000" pitchFamily="2" charset="2"/>
        <a:buChar char="u"/>
        <a:defRPr kumimoji="1" sz="32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tx2"/>
        </a:buClr>
        <a:buSzPct val="60000"/>
        <a:buFont typeface="Wingdings" panose="05000000000000000000" pitchFamily="2" charset="2"/>
        <a:buChar char="t"/>
        <a:defRPr kumimoji="1" sz="32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hois.jprs.j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homepage1.nifty.com/samito/"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1060"/>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solidFill>
                  <a:srgbClr val="FFFFFF"/>
                </a:solidFill>
              </a:rPr>
              <a:t>2016/05/10</a:t>
            </a:r>
            <a:endParaRPr kumimoji="0" lang="en-US" altLang="ja-JP" sz="1400" smtClean="0">
              <a:solidFill>
                <a:srgbClr val="FFFFFF"/>
              </a:solidFill>
            </a:endParaRPr>
          </a:p>
        </p:txBody>
      </p:sp>
      <p:sp>
        <p:nvSpPr>
          <p:cNvPr id="3075" name="Rectangle 1061"/>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solidFill>
                  <a:srgbClr val="FFFFFF"/>
                </a:solidFill>
              </a:rPr>
              <a:t>Copyright (C)2016, Isamu Saeki, All Rights Reserverd</a:t>
            </a:r>
          </a:p>
        </p:txBody>
      </p:sp>
      <p:sp>
        <p:nvSpPr>
          <p:cNvPr id="3076" name="Rectangle 1062"/>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75C0CDFC-4F9E-4453-9D83-A62375047B6C}" type="slidenum">
              <a:rPr kumimoji="0" lang="en-US" altLang="ja-JP" sz="1400">
                <a:solidFill>
                  <a:srgbClr val="FFFFFF"/>
                </a:solidFill>
              </a:rPr>
              <a:pPr eaLnBrk="1" hangingPunct="1">
                <a:spcBef>
                  <a:spcPct val="0"/>
                </a:spcBef>
                <a:buClrTx/>
                <a:buSzTx/>
                <a:buFontTx/>
                <a:buNone/>
              </a:pPr>
              <a:t>1</a:t>
            </a:fld>
            <a:endParaRPr kumimoji="0" lang="en-US" altLang="ja-JP" sz="1400">
              <a:solidFill>
                <a:srgbClr val="FFFFFF"/>
              </a:solidFill>
            </a:endParaRPr>
          </a:p>
        </p:txBody>
      </p:sp>
      <p:sp>
        <p:nvSpPr>
          <p:cNvPr id="3077" name="Rectangle 2"/>
          <p:cNvSpPr>
            <a:spLocks noGrp="1" noChangeArrowheads="1"/>
          </p:cNvSpPr>
          <p:nvPr>
            <p:ph type="ctrTitle"/>
          </p:nvPr>
        </p:nvSpPr>
        <p:spPr/>
        <p:txBody>
          <a:bodyPr/>
          <a:lstStyle/>
          <a:p>
            <a:pPr eaLnBrk="1" hangingPunct="1"/>
            <a:r>
              <a:rPr lang="ja-JP" altLang="en-US" smtClean="0"/>
              <a:t>文化社会学情報演習</a:t>
            </a:r>
            <a:br>
              <a:rPr lang="ja-JP" altLang="en-US" smtClean="0"/>
            </a:br>
            <a:r>
              <a:rPr lang="en-US" altLang="ja-JP" smtClean="0"/>
              <a:t>Web</a:t>
            </a:r>
            <a:r>
              <a:rPr lang="ja-JP" altLang="en-US" smtClean="0"/>
              <a:t>検索</a:t>
            </a:r>
          </a:p>
        </p:txBody>
      </p:sp>
      <p:sp>
        <p:nvSpPr>
          <p:cNvPr id="210947" name="Rectangle 3"/>
          <p:cNvSpPr>
            <a:spLocks noGrp="1" noChangeArrowheads="1"/>
          </p:cNvSpPr>
          <p:nvPr>
            <p:ph type="subTitle" idx="1"/>
          </p:nvPr>
        </p:nvSpPr>
        <p:spPr>
          <a:xfrm>
            <a:off x="1619250" y="3886200"/>
            <a:ext cx="6769100" cy="1752600"/>
          </a:xfrm>
        </p:spPr>
        <p:txBody>
          <a:bodyPr/>
          <a:lstStyle/>
          <a:p>
            <a:pPr eaLnBrk="1" hangingPunct="1">
              <a:defRPr/>
            </a:pPr>
            <a:r>
              <a:rPr lang="en-US" altLang="ja-JP" dirty="0" smtClean="0"/>
              <a:t>2016</a:t>
            </a:r>
            <a:r>
              <a:rPr lang="ja-JP" altLang="en-US" dirty="0" smtClean="0"/>
              <a:t>年</a:t>
            </a:r>
            <a:r>
              <a:rPr lang="en-US" altLang="ja-JP" dirty="0" smtClean="0"/>
              <a:t>5</a:t>
            </a:r>
            <a:r>
              <a:rPr lang="ja-JP" altLang="en-US" dirty="0" smtClean="0"/>
              <a:t>月</a:t>
            </a:r>
            <a:r>
              <a:rPr lang="en-US" altLang="ja-JP" dirty="0" smtClean="0"/>
              <a:t>10</a:t>
            </a:r>
            <a:r>
              <a:rPr lang="ja-JP" altLang="en-US" dirty="0" smtClean="0"/>
              <a:t>日</a:t>
            </a:r>
            <a:endParaRPr lang="en-US" altLang="ja-JP" dirty="0" smtClean="0"/>
          </a:p>
          <a:p>
            <a:pPr eaLnBrk="1" hangingPunct="1">
              <a:defRPr/>
            </a:pPr>
            <a:r>
              <a:rPr lang="en-US" altLang="ja-JP" sz="2400" dirty="0" smtClean="0"/>
              <a:t>(</a:t>
            </a:r>
            <a:r>
              <a:rPr lang="en-US" altLang="ja-JP" sz="2400" dirty="0" err="1" smtClean="0"/>
              <a:t>arimoto</a:t>
            </a:r>
            <a:r>
              <a:rPr lang="en-US" altLang="ja-JP" sz="2400" dirty="0" smtClean="0"/>
              <a:t>, </a:t>
            </a:r>
            <a:r>
              <a:rPr lang="en-US" altLang="ja-JP" sz="2400" dirty="0" err="1" smtClean="0"/>
              <a:t>saeki</a:t>
            </a:r>
            <a:r>
              <a:rPr lang="en-US" altLang="ja-JP" sz="2400" dirty="0" smtClean="0"/>
              <a:t>, shisei2,</a:t>
            </a:r>
            <a:r>
              <a:rPr lang="en-US" altLang="ja-JP" sz="2400" dirty="0"/>
              <a:t> </a:t>
            </a:r>
            <a:r>
              <a:rPr lang="en-US" altLang="ja-JP" sz="2400" dirty="0" err="1" smtClean="0"/>
              <a:t>taishin</a:t>
            </a:r>
            <a:r>
              <a:rPr lang="en-US" altLang="ja-JP" sz="2400" dirty="0" smtClean="0"/>
              <a:t>)@konan-wu.ac.jp</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lang="en-US" altLang="ja-JP" dirty="0" smtClean="0"/>
              <a:t>5/10</a:t>
            </a:r>
            <a:r>
              <a:rPr lang="ja-JP" altLang="en-US" dirty="0" smtClean="0"/>
              <a:t>の</a:t>
            </a:r>
            <a:r>
              <a:rPr lang="ja-JP" altLang="en-US" dirty="0" smtClean="0"/>
              <a:t>課題</a:t>
            </a:r>
          </a:p>
        </p:txBody>
      </p:sp>
      <p:sp>
        <p:nvSpPr>
          <p:cNvPr id="3" name="コンテンツ プレースホルダー 2"/>
          <p:cNvSpPr>
            <a:spLocks noGrp="1"/>
          </p:cNvSpPr>
          <p:nvPr>
            <p:ph idx="1"/>
          </p:nvPr>
        </p:nvSpPr>
        <p:spPr>
          <a:xfrm>
            <a:off x="755650" y="1946275"/>
            <a:ext cx="8186738" cy="4114800"/>
          </a:xfrm>
        </p:spPr>
        <p:txBody>
          <a:bodyPr/>
          <a:lstStyle/>
          <a:p>
            <a:pPr>
              <a:defRPr/>
            </a:pPr>
            <a:r>
              <a:rPr lang="ja-JP" altLang="en-US" sz="2400" dirty="0" smtClean="0"/>
              <a:t>次</a:t>
            </a:r>
            <a:r>
              <a:rPr lang="ja-JP" altLang="en-US" sz="2400" dirty="0"/>
              <a:t>の問題に対する答えを</a:t>
            </a:r>
            <a:r>
              <a:rPr lang="en-US" altLang="ja-JP" sz="2400" dirty="0"/>
              <a:t>Web</a:t>
            </a:r>
            <a:r>
              <a:rPr lang="ja-JP" altLang="en-US" sz="2400" dirty="0"/>
              <a:t>検索で見つけ、次の</a:t>
            </a:r>
            <a:r>
              <a:rPr lang="en-US" altLang="ja-JP" sz="2400" dirty="0"/>
              <a:t>3</a:t>
            </a:r>
            <a:r>
              <a:rPr lang="ja-JP" altLang="en-US" sz="2400" dirty="0"/>
              <a:t>点について記述してください。</a:t>
            </a:r>
          </a:p>
          <a:p>
            <a:pPr lvl="1">
              <a:defRPr/>
            </a:pPr>
            <a:r>
              <a:rPr lang="en-US" altLang="ja-JP" sz="2400" dirty="0"/>
              <a:t>(a) </a:t>
            </a:r>
            <a:r>
              <a:rPr lang="ja-JP" altLang="en-US" sz="2400" dirty="0"/>
              <a:t>答え</a:t>
            </a:r>
          </a:p>
          <a:p>
            <a:pPr lvl="1">
              <a:defRPr/>
            </a:pPr>
            <a:r>
              <a:rPr lang="en-US" altLang="ja-JP" sz="2400" dirty="0"/>
              <a:t>(b) </a:t>
            </a:r>
            <a:r>
              <a:rPr lang="ja-JP" altLang="en-US" sz="2400" dirty="0"/>
              <a:t>参照した</a:t>
            </a:r>
            <a:r>
              <a:rPr lang="en-US" altLang="ja-JP" sz="2400" dirty="0"/>
              <a:t>Web</a:t>
            </a:r>
            <a:r>
              <a:rPr lang="ja-JP" altLang="en-US" sz="2400" dirty="0"/>
              <a:t>ページ </a:t>
            </a:r>
            <a:r>
              <a:rPr lang="en-US" altLang="ja-JP" sz="2400" dirty="0"/>
              <a:t>(</a:t>
            </a:r>
            <a:r>
              <a:rPr lang="ja-JP" altLang="en-US" sz="2400" dirty="0"/>
              <a:t>出典の書き方に従う</a:t>
            </a:r>
            <a:r>
              <a:rPr lang="en-US" altLang="ja-JP" sz="2400" dirty="0"/>
              <a:t>)</a:t>
            </a:r>
          </a:p>
          <a:p>
            <a:pPr lvl="1">
              <a:defRPr/>
            </a:pPr>
            <a:r>
              <a:rPr lang="en-US" altLang="ja-JP" sz="2400" dirty="0"/>
              <a:t>(c) </a:t>
            </a:r>
            <a:r>
              <a:rPr lang="ja-JP" altLang="en-US" sz="2400" dirty="0"/>
              <a:t>信頼できる情報だと判断した根拠 </a:t>
            </a:r>
            <a:r>
              <a:rPr lang="en-US" altLang="ja-JP" sz="2400" dirty="0"/>
              <a:t>(</a:t>
            </a:r>
            <a:r>
              <a:rPr lang="ja-JP" altLang="en-US" sz="2400" dirty="0"/>
              <a:t>できるだけ詳しく</a:t>
            </a:r>
            <a:r>
              <a:rPr lang="en-US" altLang="ja-JP" sz="2400" dirty="0"/>
              <a:t>)</a:t>
            </a:r>
          </a:p>
          <a:p>
            <a:pPr>
              <a:defRPr/>
            </a:pPr>
            <a:r>
              <a:rPr lang="en-US" altLang="ja-JP" sz="2400" dirty="0" smtClean="0"/>
              <a:t>(1) </a:t>
            </a:r>
            <a:r>
              <a:rPr lang="ja-JP" altLang="en-US" sz="2400" dirty="0"/>
              <a:t>日本で初めてアイスクリームを製造販売した場所と年</a:t>
            </a:r>
            <a:r>
              <a:rPr lang="en-US" altLang="ja-JP" sz="2400" dirty="0"/>
              <a:t>(</a:t>
            </a:r>
            <a:r>
              <a:rPr lang="ja-JP" altLang="en-US" sz="2400" dirty="0"/>
              <a:t>西暦</a:t>
            </a:r>
            <a:r>
              <a:rPr lang="en-US" altLang="ja-JP" sz="2400" dirty="0"/>
              <a:t>)</a:t>
            </a:r>
            <a:r>
              <a:rPr lang="ja-JP" altLang="en-US" sz="2400" dirty="0"/>
              <a:t>は？</a:t>
            </a:r>
          </a:p>
          <a:p>
            <a:pPr>
              <a:defRPr/>
            </a:pPr>
            <a:r>
              <a:rPr lang="en-US" altLang="ja-JP" sz="2400" dirty="0" smtClean="0"/>
              <a:t>(2) </a:t>
            </a:r>
            <a:r>
              <a:rPr lang="ja-JP" altLang="en-US" sz="2400" dirty="0"/>
              <a:t>日本最古のゴルフクラブの名称と開場した年</a:t>
            </a:r>
            <a:r>
              <a:rPr lang="en-US" altLang="ja-JP" sz="2400" dirty="0"/>
              <a:t>(</a:t>
            </a:r>
            <a:r>
              <a:rPr lang="ja-JP" altLang="en-US" sz="2400" dirty="0"/>
              <a:t>西暦</a:t>
            </a:r>
            <a:r>
              <a:rPr lang="en-US" altLang="ja-JP" sz="2400" dirty="0"/>
              <a:t>)</a:t>
            </a:r>
            <a:r>
              <a:rPr lang="ja-JP" altLang="en-US" sz="2400" dirty="0"/>
              <a:t>は？</a:t>
            </a:r>
          </a:p>
          <a:p>
            <a:pPr>
              <a:defRPr/>
            </a:pPr>
            <a:r>
              <a:rPr lang="en-US" altLang="ja-JP" sz="2400" dirty="0" smtClean="0"/>
              <a:t>(3) </a:t>
            </a:r>
            <a:r>
              <a:rPr lang="ja-JP" altLang="en-US" sz="2400" dirty="0" smtClean="0"/>
              <a:t>大卒女子の</a:t>
            </a:r>
            <a:r>
              <a:rPr lang="ja-JP" altLang="en-US" sz="2400" dirty="0"/>
              <a:t>初任給</a:t>
            </a:r>
            <a:r>
              <a:rPr lang="ja-JP" altLang="en-US" sz="2400" dirty="0" smtClean="0"/>
              <a:t>が</a:t>
            </a:r>
            <a:r>
              <a:rPr lang="en-US" altLang="ja-JP" sz="2400" dirty="0" smtClean="0"/>
              <a:t>10</a:t>
            </a:r>
            <a:r>
              <a:rPr lang="ja-JP" altLang="en-US" sz="2400" dirty="0" smtClean="0"/>
              <a:t>万</a:t>
            </a:r>
            <a:r>
              <a:rPr lang="ja-JP" altLang="en-US" sz="2400" dirty="0"/>
              <a:t>円を超えた年</a:t>
            </a:r>
            <a:r>
              <a:rPr lang="en-US" altLang="ja-JP" sz="2400" dirty="0"/>
              <a:t>(</a:t>
            </a:r>
            <a:r>
              <a:rPr lang="ja-JP" altLang="en-US" sz="2400" dirty="0"/>
              <a:t>西暦</a:t>
            </a:r>
            <a:r>
              <a:rPr lang="en-US" altLang="ja-JP" sz="2400" dirty="0"/>
              <a:t>)</a:t>
            </a:r>
            <a:r>
              <a:rPr lang="ja-JP" altLang="en-US" sz="2400" dirty="0"/>
              <a:t>は？</a:t>
            </a:r>
          </a:p>
          <a:p>
            <a:pPr marL="0" indent="0">
              <a:buFont typeface="Wingdings" panose="05000000000000000000" pitchFamily="2" charset="2"/>
              <a:buNone/>
              <a:defRPr/>
            </a:pPr>
            <a:endParaRPr lang="ja-JP" altLang="en-US" sz="2400" dirty="0"/>
          </a:p>
        </p:txBody>
      </p:sp>
      <p:sp>
        <p:nvSpPr>
          <p:cNvPr id="16388"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16389"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endParaRPr kumimoji="0" lang="en-US" altLang="ja-JP" sz="1400" smtClean="0"/>
          </a:p>
        </p:txBody>
      </p:sp>
      <p:sp>
        <p:nvSpPr>
          <p:cNvPr id="16390"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CDEC27F6-2249-4C5D-B16A-1915934520A8}" type="slidenum">
              <a:rPr kumimoji="0" lang="en-US" altLang="ja-JP" sz="1400"/>
              <a:pPr eaLnBrk="1" hangingPunct="1">
                <a:spcBef>
                  <a:spcPct val="0"/>
                </a:spcBef>
                <a:buClrTx/>
                <a:buSzTx/>
                <a:buFontTx/>
                <a:buNone/>
              </a:pPr>
              <a:t>10</a:t>
            </a:fld>
            <a:endParaRPr kumimoji="0" lang="en-US" altLang="ja-JP" sz="1400"/>
          </a:p>
        </p:txBody>
      </p:sp>
    </p:spTree>
    <p:extLst>
      <p:ext uri="{BB962C8B-B14F-4D97-AF65-F5344CB8AC3E}">
        <p14:creationId xmlns:p14="http://schemas.microsoft.com/office/powerpoint/2010/main" val="2093802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1741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endParaRPr kumimoji="0" lang="en-US" altLang="ja-JP" sz="1400" smtClean="0"/>
          </a:p>
        </p:txBody>
      </p:sp>
      <p:sp>
        <p:nvSpPr>
          <p:cNvPr id="1741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45BFF5E8-4EAA-4E5F-A113-9080DA0A4738}" type="slidenum">
              <a:rPr kumimoji="0" lang="en-US" altLang="ja-JP" sz="1400"/>
              <a:pPr eaLnBrk="1" hangingPunct="1">
                <a:spcBef>
                  <a:spcPct val="0"/>
                </a:spcBef>
                <a:buClrTx/>
                <a:buSzTx/>
                <a:buFontTx/>
                <a:buNone/>
              </a:pPr>
              <a:t>11</a:t>
            </a:fld>
            <a:endParaRPr kumimoji="0" lang="en-US" altLang="ja-JP" sz="1400"/>
          </a:p>
        </p:txBody>
      </p:sp>
      <p:sp>
        <p:nvSpPr>
          <p:cNvPr id="17413" name="Rectangle 2"/>
          <p:cNvSpPr>
            <a:spLocks noGrp="1" noChangeArrowheads="1"/>
          </p:cNvSpPr>
          <p:nvPr>
            <p:ph type="title"/>
          </p:nvPr>
        </p:nvSpPr>
        <p:spPr>
          <a:xfrm>
            <a:off x="1187450" y="-100013"/>
            <a:ext cx="7772400" cy="1143001"/>
          </a:xfrm>
        </p:spPr>
        <p:txBody>
          <a:bodyPr/>
          <a:lstStyle/>
          <a:p>
            <a:pPr eaLnBrk="1" hangingPunct="1"/>
            <a:r>
              <a:rPr lang="en-US" altLang="ja-JP" dirty="0" smtClean="0"/>
              <a:t>5/10</a:t>
            </a:r>
            <a:r>
              <a:rPr lang="ja-JP" altLang="en-US" dirty="0" smtClean="0"/>
              <a:t>の</a:t>
            </a:r>
            <a:r>
              <a:rPr lang="ja-JP" altLang="en-US" dirty="0" smtClean="0"/>
              <a:t>課題</a:t>
            </a:r>
          </a:p>
        </p:txBody>
      </p:sp>
      <p:sp>
        <p:nvSpPr>
          <p:cNvPr id="236547" name="Rectangle 3"/>
          <p:cNvSpPr>
            <a:spLocks noGrp="1" noChangeArrowheads="1"/>
          </p:cNvSpPr>
          <p:nvPr>
            <p:ph type="body" idx="1"/>
          </p:nvPr>
        </p:nvSpPr>
        <p:spPr>
          <a:xfrm>
            <a:off x="1116013" y="1196975"/>
            <a:ext cx="7772400" cy="4114800"/>
          </a:xfrm>
        </p:spPr>
        <p:txBody>
          <a:bodyPr/>
          <a:lstStyle/>
          <a:p>
            <a:pPr eaLnBrk="1" hangingPunct="1">
              <a:defRPr/>
            </a:pPr>
            <a:r>
              <a:rPr lang="ja-JP" altLang="en-US" sz="2800" dirty="0"/>
              <a:t>宛先：各教員の</a:t>
            </a:r>
            <a:r>
              <a:rPr lang="ja-JP" altLang="en-US" sz="2800" dirty="0" smtClean="0"/>
              <a:t>アドレス</a:t>
            </a:r>
            <a:endParaRPr lang="en-US" altLang="ja-JP" sz="2800" dirty="0" smtClean="0"/>
          </a:p>
          <a:p>
            <a:pPr eaLnBrk="1" hangingPunct="1">
              <a:defRPr/>
            </a:pPr>
            <a:r>
              <a:rPr lang="ja-JP" altLang="en-US" sz="2800" dirty="0" smtClean="0"/>
              <a:t>件名</a:t>
            </a:r>
            <a:r>
              <a:rPr lang="ja-JP" altLang="en-US" sz="2800" dirty="0"/>
              <a:t>：文化社会学情報演習</a:t>
            </a:r>
            <a:r>
              <a:rPr lang="ja-JP" altLang="en-US" sz="2800" dirty="0" smtClean="0"/>
              <a:t>課題</a:t>
            </a:r>
            <a:r>
              <a:rPr lang="en-US" altLang="ja-JP" sz="2800" dirty="0" smtClean="0"/>
              <a:t>5/10</a:t>
            </a:r>
            <a:endParaRPr lang="en-US" altLang="ja-JP" sz="2800" dirty="0" smtClean="0"/>
          </a:p>
          <a:p>
            <a:pPr eaLnBrk="1" hangingPunct="1">
              <a:defRPr/>
            </a:pPr>
            <a:r>
              <a:rPr lang="ja-JP" altLang="en-US" sz="2800" dirty="0" smtClean="0"/>
              <a:t>本文</a:t>
            </a:r>
            <a:r>
              <a:rPr lang="ja-JP" altLang="en-US" sz="2800" dirty="0"/>
              <a:t>：○○先生こんにちは○○学科○年生の○○です。文化社会学情報演習</a:t>
            </a:r>
            <a:r>
              <a:rPr lang="ja-JP" altLang="en-US" sz="2800" dirty="0" smtClean="0"/>
              <a:t>の</a:t>
            </a:r>
            <a:r>
              <a:rPr lang="en-US" altLang="ja-JP" sz="2800" dirty="0" smtClean="0"/>
              <a:t>5/10</a:t>
            </a:r>
            <a:r>
              <a:rPr lang="ja-JP" altLang="en-US" sz="2800" dirty="0" smtClean="0"/>
              <a:t>分</a:t>
            </a:r>
            <a:r>
              <a:rPr lang="ja-JP" altLang="en-US" sz="2800" dirty="0"/>
              <a:t>の課題をお送りします。どうぞよろしくお願いします。</a:t>
            </a:r>
          </a:p>
          <a:p>
            <a:pPr eaLnBrk="1" hangingPunct="1">
              <a:defRPr/>
            </a:pPr>
            <a:r>
              <a:rPr lang="en-US" altLang="ja-JP" sz="2800" dirty="0"/>
              <a:t>【</a:t>
            </a:r>
            <a:r>
              <a:rPr lang="ja-JP" altLang="en-US" sz="2800" dirty="0"/>
              <a:t>本文の内容</a:t>
            </a:r>
            <a:r>
              <a:rPr lang="en-US" altLang="ja-JP" sz="2800" dirty="0"/>
              <a:t>】</a:t>
            </a:r>
          </a:p>
          <a:p>
            <a:pPr lvl="1" eaLnBrk="1" hangingPunct="1">
              <a:defRPr/>
            </a:pPr>
            <a:r>
              <a:rPr lang="en-US" altLang="ja-JP" sz="2800" dirty="0" smtClean="0"/>
              <a:t>(</a:t>
            </a:r>
            <a:r>
              <a:rPr lang="ja-JP" altLang="en-US" sz="2800" dirty="0"/>
              <a:t>授業で指示された場合</a:t>
            </a:r>
            <a:r>
              <a:rPr lang="en-US" altLang="ja-JP" sz="2800" dirty="0"/>
              <a:t>)</a:t>
            </a:r>
            <a:r>
              <a:rPr lang="ja-JP" altLang="en-US" sz="2800" dirty="0"/>
              <a:t>先週の答え合わせ</a:t>
            </a:r>
          </a:p>
          <a:p>
            <a:pPr lvl="1" eaLnBrk="1" hangingPunct="1">
              <a:defRPr/>
            </a:pPr>
            <a:r>
              <a:rPr lang="ja-JP" altLang="en-US" sz="2800" dirty="0" smtClean="0"/>
              <a:t>授業</a:t>
            </a:r>
            <a:r>
              <a:rPr lang="ja-JP" altLang="en-US" sz="2800" dirty="0"/>
              <a:t>で指示された課題の答え</a:t>
            </a:r>
          </a:p>
          <a:p>
            <a:pPr lvl="1" eaLnBrk="1" hangingPunct="1">
              <a:defRPr/>
            </a:pPr>
            <a:r>
              <a:rPr lang="ja-JP" altLang="en-US" sz="2800" dirty="0" smtClean="0"/>
              <a:t>本日</a:t>
            </a:r>
            <a:r>
              <a:rPr lang="ja-JP" altLang="en-US" sz="2800" dirty="0"/>
              <a:t>の感想</a:t>
            </a:r>
            <a:endParaRPr lang="ja-JP" altLang="en-US" sz="2800" dirty="0" smtClean="0"/>
          </a:p>
        </p:txBody>
      </p:sp>
    </p:spTree>
    <p:extLst>
      <p:ext uri="{BB962C8B-B14F-4D97-AF65-F5344CB8AC3E}">
        <p14:creationId xmlns:p14="http://schemas.microsoft.com/office/powerpoint/2010/main" val="304996935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lang="ja-JP" altLang="en-US" smtClean="0"/>
              <a:t>インターネット上の情報は正しいとは限らない</a:t>
            </a:r>
          </a:p>
        </p:txBody>
      </p:sp>
      <p:sp>
        <p:nvSpPr>
          <p:cNvPr id="3" name="コンテンツ プレースホルダ 2"/>
          <p:cNvSpPr>
            <a:spLocks noGrp="1"/>
          </p:cNvSpPr>
          <p:nvPr>
            <p:ph idx="1"/>
          </p:nvPr>
        </p:nvSpPr>
        <p:spPr/>
        <p:txBody>
          <a:bodyPr/>
          <a:lstStyle/>
          <a:p>
            <a:pPr>
              <a:defRPr/>
            </a:pPr>
            <a:r>
              <a:rPr lang="ja-JP" altLang="en-US" dirty="0" smtClean="0"/>
              <a:t>誰でもどんな内容でも自由に公開できる</a:t>
            </a:r>
            <a:endParaRPr lang="en-US" altLang="ja-JP" dirty="0" smtClean="0"/>
          </a:p>
          <a:p>
            <a:pPr>
              <a:defRPr/>
            </a:pPr>
            <a:r>
              <a:rPr lang="ja-JP" altLang="en-US" dirty="0" smtClean="0"/>
              <a:t>匿名で公開できる</a:t>
            </a:r>
            <a:endParaRPr lang="en-US" altLang="ja-JP" dirty="0" smtClean="0"/>
          </a:p>
          <a:p>
            <a:pPr lvl="1">
              <a:defRPr/>
            </a:pPr>
            <a:r>
              <a:rPr lang="ja-JP" altLang="en-US" dirty="0" smtClean="0">
                <a:sym typeface="Wingdings" pitchFamily="2" charset="2"/>
              </a:rPr>
              <a:t>不確かな情報、見方が偏った情報が多い</a:t>
            </a:r>
            <a:endParaRPr lang="en-US" altLang="ja-JP" dirty="0" smtClean="0">
              <a:sym typeface="Wingdings" pitchFamily="2" charset="2"/>
            </a:endParaRPr>
          </a:p>
          <a:p>
            <a:pPr>
              <a:defRPr/>
            </a:pPr>
            <a:r>
              <a:rPr lang="ja-JP" altLang="en-US" dirty="0" smtClean="0"/>
              <a:t>削除しない限り公開され続ける</a:t>
            </a:r>
            <a:endParaRPr lang="en-US" altLang="ja-JP" dirty="0" smtClean="0"/>
          </a:p>
          <a:p>
            <a:pPr lvl="1">
              <a:defRPr/>
            </a:pPr>
            <a:r>
              <a:rPr lang="ja-JP" altLang="en-US" dirty="0" smtClean="0">
                <a:sym typeface="Wingdings" pitchFamily="2" charset="2"/>
              </a:rPr>
              <a:t>古い情報も多い</a:t>
            </a:r>
            <a:endParaRPr lang="en-US" altLang="ja-JP" dirty="0" smtClean="0"/>
          </a:p>
        </p:txBody>
      </p:sp>
      <p:sp>
        <p:nvSpPr>
          <p:cNvPr id="6148"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6149"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6150"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53B0B2F3-C904-4B80-A833-8E96B420052B}" type="slidenum">
              <a:rPr kumimoji="0" lang="en-US" altLang="ja-JP" sz="1400"/>
              <a:pPr eaLnBrk="1" hangingPunct="1">
                <a:spcBef>
                  <a:spcPct val="0"/>
                </a:spcBef>
                <a:buClrTx/>
                <a:buSzTx/>
                <a:buFontTx/>
                <a:buNone/>
              </a:pPr>
              <a:t>2</a:t>
            </a:fld>
            <a:endParaRPr kumimoji="0" lang="en-US" altLang="ja-JP" sz="1400"/>
          </a:p>
        </p:txBody>
      </p:sp>
      <p:sp>
        <p:nvSpPr>
          <p:cNvPr id="7" name="角丸四角形 6"/>
          <p:cNvSpPr/>
          <p:nvPr/>
        </p:nvSpPr>
        <p:spPr bwMode="auto">
          <a:xfrm>
            <a:off x="61459" y="33536"/>
            <a:ext cx="1081541" cy="576064"/>
          </a:xfrm>
          <a:prstGeom prst="round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lIns="0" tIns="0" rIns="0" bIns="0" anchor="ctr" anchorCtr="1"/>
          <a:lstStyle/>
          <a:p>
            <a:pPr algn="ctr">
              <a:defRPr/>
            </a:pPr>
            <a:r>
              <a:rPr lang="ja-JP" altLang="en-US" sz="3600" dirty="0">
                <a:solidFill>
                  <a:schemeClr val="bg2"/>
                </a:solidFill>
              </a:rPr>
              <a:t>復習</a:t>
            </a:r>
            <a:endParaRPr lang="ja-JP" altLang="en-US" sz="3600" dirty="0">
              <a:solidFill>
                <a:schemeClr val="bg2"/>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下矢印 29"/>
          <p:cNvSpPr/>
          <p:nvPr/>
        </p:nvSpPr>
        <p:spPr bwMode="auto">
          <a:xfrm>
            <a:off x="5122863" y="2736850"/>
            <a:ext cx="539750" cy="2779713"/>
          </a:xfrm>
          <a:prstGeom prst="downArrow">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wrap="none"/>
          <a:lstStyle/>
          <a:p>
            <a:pPr>
              <a:defRPr/>
            </a:pPr>
            <a:endParaRPr lang="ja-JP" altLang="en-US">
              <a:solidFill>
                <a:schemeClr val="tx1"/>
              </a:solidFill>
            </a:endParaRPr>
          </a:p>
        </p:txBody>
      </p:sp>
      <p:sp>
        <p:nvSpPr>
          <p:cNvPr id="7171" name="タイトル 1"/>
          <p:cNvSpPr>
            <a:spLocks noGrp="1"/>
          </p:cNvSpPr>
          <p:nvPr>
            <p:ph type="title"/>
          </p:nvPr>
        </p:nvSpPr>
        <p:spPr>
          <a:xfrm>
            <a:off x="1116013" y="-26988"/>
            <a:ext cx="7772400" cy="1143001"/>
          </a:xfrm>
        </p:spPr>
        <p:txBody>
          <a:bodyPr/>
          <a:lstStyle/>
          <a:p>
            <a:r>
              <a:rPr lang="ja-JP" altLang="en-US" sz="3600" smtClean="0"/>
              <a:t>信頼できる組織や個人が発信する一次情報または二次情報を入手しよう</a:t>
            </a:r>
          </a:p>
        </p:txBody>
      </p:sp>
      <p:sp>
        <p:nvSpPr>
          <p:cNvPr id="7172"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7173"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7174"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AE546983-0A20-4CFC-97D6-E4B122034DAB}" type="slidenum">
              <a:rPr kumimoji="0" lang="en-US" altLang="ja-JP" sz="1400"/>
              <a:pPr eaLnBrk="1" hangingPunct="1">
                <a:spcBef>
                  <a:spcPct val="0"/>
                </a:spcBef>
                <a:buClrTx/>
                <a:buSzTx/>
                <a:buFontTx/>
                <a:buNone/>
              </a:pPr>
              <a:t>3</a:t>
            </a:fld>
            <a:endParaRPr kumimoji="0" lang="en-US" altLang="ja-JP" sz="1400"/>
          </a:p>
        </p:txBody>
      </p:sp>
      <p:sp>
        <p:nvSpPr>
          <p:cNvPr id="7" name="角丸四角形 6"/>
          <p:cNvSpPr/>
          <p:nvPr/>
        </p:nvSpPr>
        <p:spPr bwMode="auto">
          <a:xfrm>
            <a:off x="610139" y="1196752"/>
            <a:ext cx="2160240" cy="576064"/>
          </a:xfrm>
          <a:prstGeom prst="roundRect">
            <a:avLst/>
          </a:prstGeom>
          <a:ln>
            <a:headEnd type="none" w="sm" len="sm"/>
            <a:tailEnd type="none" w="sm" len="sm"/>
          </a:ln>
        </p:spPr>
        <p:style>
          <a:lnRef idx="0">
            <a:schemeClr val="accent1"/>
          </a:lnRef>
          <a:fillRef idx="3">
            <a:schemeClr val="accent1"/>
          </a:fillRef>
          <a:effectRef idx="3">
            <a:schemeClr val="accent1"/>
          </a:effectRef>
          <a:fontRef idx="minor">
            <a:schemeClr val="lt1"/>
          </a:fontRef>
        </p:style>
        <p:txBody>
          <a:bodyPr wrap="none"/>
          <a:lstStyle/>
          <a:p>
            <a:pPr algn="ctr">
              <a:defRPr/>
            </a:pPr>
            <a:r>
              <a:rPr lang="ja-JP" altLang="en-US" dirty="0">
                <a:solidFill>
                  <a:schemeClr val="tx1"/>
                </a:solidFill>
              </a:rPr>
              <a:t>一次情報</a:t>
            </a:r>
          </a:p>
        </p:txBody>
      </p:sp>
      <p:sp>
        <p:nvSpPr>
          <p:cNvPr id="16" name="角丸四角形 15"/>
          <p:cNvSpPr/>
          <p:nvPr/>
        </p:nvSpPr>
        <p:spPr bwMode="auto">
          <a:xfrm>
            <a:off x="2786063" y="1778000"/>
            <a:ext cx="5314950" cy="792163"/>
          </a:xfrm>
          <a:prstGeom prst="roundRect">
            <a:avLst/>
          </a:prstGeom>
          <a:ln>
            <a:headEnd type="none" w="sm" len="sm"/>
            <a:tailEnd type="none" w="sm" len="sm"/>
          </a:ln>
        </p:spPr>
        <p:style>
          <a:lnRef idx="2">
            <a:schemeClr val="accent1">
              <a:shade val="50000"/>
            </a:schemeClr>
          </a:lnRef>
          <a:fillRef idx="1">
            <a:schemeClr val="accent1"/>
          </a:fillRef>
          <a:effectRef idx="0">
            <a:schemeClr val="accent1"/>
          </a:effectRef>
          <a:fontRef idx="minor">
            <a:schemeClr val="lt1"/>
          </a:fontRef>
        </p:style>
        <p:txBody>
          <a:bodyPr wrap="none" anchor="ctr" anchorCtr="1"/>
          <a:lstStyle/>
          <a:p>
            <a:pPr algn="ctr">
              <a:defRPr/>
            </a:pPr>
            <a:r>
              <a:rPr lang="ja-JP" altLang="en-US" sz="2000" dirty="0">
                <a:solidFill>
                  <a:schemeClr val="tx1"/>
                </a:solidFill>
              </a:rPr>
              <a:t>直接見た、聞いた、会った、数えた</a:t>
            </a:r>
            <a:endParaRPr lang="en-US" altLang="ja-JP" sz="2000" dirty="0">
              <a:solidFill>
                <a:schemeClr val="tx1"/>
              </a:solidFill>
            </a:endParaRPr>
          </a:p>
          <a:p>
            <a:pPr algn="ctr">
              <a:defRPr/>
            </a:pPr>
            <a:r>
              <a:rPr lang="en-US" altLang="ja-JP" sz="2000" dirty="0">
                <a:solidFill>
                  <a:schemeClr val="tx1"/>
                </a:solidFill>
              </a:rPr>
              <a:t>(</a:t>
            </a:r>
            <a:r>
              <a:rPr lang="ja-JP" altLang="en-US" sz="2000" dirty="0">
                <a:solidFill>
                  <a:schemeClr val="tx1"/>
                </a:solidFill>
              </a:rPr>
              <a:t>調査方法を明示</a:t>
            </a:r>
            <a:r>
              <a:rPr lang="en-US" altLang="ja-JP" sz="2000" dirty="0">
                <a:solidFill>
                  <a:schemeClr val="tx1"/>
                </a:solidFill>
              </a:rPr>
              <a:t>)</a:t>
            </a:r>
            <a:endParaRPr lang="ja-JP" altLang="en-US" sz="2000" dirty="0">
              <a:solidFill>
                <a:schemeClr val="tx1"/>
              </a:solidFill>
            </a:endParaRPr>
          </a:p>
        </p:txBody>
      </p:sp>
      <p:sp>
        <p:nvSpPr>
          <p:cNvPr id="19" name="角丸四角形 18"/>
          <p:cNvSpPr/>
          <p:nvPr/>
        </p:nvSpPr>
        <p:spPr bwMode="auto">
          <a:xfrm>
            <a:off x="610139" y="3450704"/>
            <a:ext cx="2160240" cy="576064"/>
          </a:xfrm>
          <a:prstGeom prst="roundRect">
            <a:avLst/>
          </a:prstGeom>
          <a:ln>
            <a:headEnd type="none" w="sm" len="sm"/>
            <a:tailEnd type="none" w="sm" len="sm"/>
          </a:ln>
        </p:spPr>
        <p:style>
          <a:lnRef idx="0">
            <a:schemeClr val="accent3"/>
          </a:lnRef>
          <a:fillRef idx="3">
            <a:schemeClr val="accent3"/>
          </a:fillRef>
          <a:effectRef idx="3">
            <a:schemeClr val="accent3"/>
          </a:effectRef>
          <a:fontRef idx="minor">
            <a:schemeClr val="lt1"/>
          </a:fontRef>
        </p:style>
        <p:txBody>
          <a:bodyPr wrap="none"/>
          <a:lstStyle/>
          <a:p>
            <a:pPr algn="ctr">
              <a:defRPr/>
            </a:pPr>
            <a:r>
              <a:rPr lang="ja-JP" altLang="en-US" dirty="0">
                <a:solidFill>
                  <a:schemeClr val="tx1"/>
                </a:solidFill>
              </a:rPr>
              <a:t>二次情報</a:t>
            </a:r>
          </a:p>
        </p:txBody>
      </p:sp>
      <p:sp>
        <p:nvSpPr>
          <p:cNvPr id="20" name="角丸四角形 19"/>
          <p:cNvSpPr/>
          <p:nvPr/>
        </p:nvSpPr>
        <p:spPr bwMode="auto">
          <a:xfrm>
            <a:off x="2786063" y="4032250"/>
            <a:ext cx="5314950" cy="792163"/>
          </a:xfrm>
          <a:prstGeom prst="roundRect">
            <a:avLst/>
          </a:prstGeom>
          <a:ln>
            <a:headEnd type="none" w="sm" len="sm"/>
            <a:tailEnd type="none" w="sm" len="sm"/>
          </a:ln>
        </p:spPr>
        <p:style>
          <a:lnRef idx="2">
            <a:schemeClr val="accent2">
              <a:shade val="50000"/>
            </a:schemeClr>
          </a:lnRef>
          <a:fillRef idx="1">
            <a:schemeClr val="accent2"/>
          </a:fillRef>
          <a:effectRef idx="0">
            <a:schemeClr val="accent2"/>
          </a:effectRef>
          <a:fontRef idx="minor">
            <a:schemeClr val="lt1"/>
          </a:fontRef>
        </p:style>
        <p:txBody>
          <a:bodyPr wrap="none" anchor="ctr" anchorCtr="1"/>
          <a:lstStyle/>
          <a:p>
            <a:pPr algn="ctr">
              <a:defRPr/>
            </a:pPr>
            <a:r>
              <a:rPr lang="ja-JP" altLang="en-US" sz="2000" dirty="0">
                <a:solidFill>
                  <a:schemeClr val="tx1"/>
                </a:solidFill>
              </a:rPr>
              <a:t>本、新聞、雑誌、</a:t>
            </a:r>
            <a:r>
              <a:rPr lang="en-US" altLang="ja-JP" sz="2000" dirty="0">
                <a:solidFill>
                  <a:schemeClr val="tx1"/>
                </a:solidFill>
              </a:rPr>
              <a:t>Web</a:t>
            </a:r>
            <a:r>
              <a:rPr lang="ja-JP" altLang="en-US" sz="2000" dirty="0">
                <a:solidFill>
                  <a:schemeClr val="tx1"/>
                </a:solidFill>
              </a:rPr>
              <a:t>サイトに掲載された、</a:t>
            </a:r>
            <a:endParaRPr lang="en-US" altLang="ja-JP" sz="2000" dirty="0">
              <a:solidFill>
                <a:schemeClr val="tx1"/>
              </a:solidFill>
            </a:endParaRPr>
          </a:p>
          <a:p>
            <a:pPr algn="ctr">
              <a:defRPr/>
            </a:pPr>
            <a:r>
              <a:rPr lang="ja-JP" altLang="en-US" sz="2000" dirty="0">
                <a:solidFill>
                  <a:schemeClr val="tx1"/>
                </a:solidFill>
              </a:rPr>
              <a:t>テレビで放送された、○○が言っていた</a:t>
            </a:r>
            <a:endParaRPr lang="en-US" altLang="ja-JP" sz="2000" dirty="0">
              <a:solidFill>
                <a:schemeClr val="tx1"/>
              </a:solidFill>
            </a:endParaRPr>
          </a:p>
        </p:txBody>
      </p:sp>
      <p:sp>
        <p:nvSpPr>
          <p:cNvPr id="8" name="角丸四角形 7"/>
          <p:cNvSpPr/>
          <p:nvPr/>
        </p:nvSpPr>
        <p:spPr bwMode="auto">
          <a:xfrm>
            <a:off x="2770188" y="1196975"/>
            <a:ext cx="5330825" cy="576263"/>
          </a:xfrm>
          <a:prstGeom prst="roundRect">
            <a:avLst/>
          </a:prstGeom>
          <a:ln>
            <a:headEnd type="none" w="sm" len="sm"/>
            <a:tailEnd type="none" w="sm" len="sm"/>
          </a:ln>
        </p:spPr>
        <p:style>
          <a:lnRef idx="3">
            <a:schemeClr val="lt1"/>
          </a:lnRef>
          <a:fillRef idx="1">
            <a:schemeClr val="accent1"/>
          </a:fillRef>
          <a:effectRef idx="1">
            <a:schemeClr val="accent1"/>
          </a:effectRef>
          <a:fontRef idx="minor">
            <a:schemeClr val="lt1"/>
          </a:fontRef>
        </p:style>
        <p:txBody>
          <a:bodyPr wrap="none" anchor="ctr" anchorCtr="1"/>
          <a:lstStyle/>
          <a:p>
            <a:pPr algn="ctr">
              <a:defRPr/>
            </a:pPr>
            <a:r>
              <a:rPr lang="ja-JP" altLang="en-US" sz="2000" dirty="0">
                <a:solidFill>
                  <a:schemeClr val="tx1"/>
                </a:solidFill>
              </a:rPr>
              <a:t>自ら調査した・</a:t>
            </a:r>
            <a:r>
              <a:rPr lang="ja-JP" altLang="en-US" sz="2000" dirty="0"/>
              <a:t>考えた情報</a:t>
            </a:r>
            <a:endParaRPr lang="ja-JP" altLang="en-US" sz="2000" dirty="0">
              <a:solidFill>
                <a:schemeClr val="tx1"/>
              </a:solidFill>
            </a:endParaRPr>
          </a:p>
        </p:txBody>
      </p:sp>
      <p:sp>
        <p:nvSpPr>
          <p:cNvPr id="18" name="角丸四角形 17"/>
          <p:cNvSpPr/>
          <p:nvPr/>
        </p:nvSpPr>
        <p:spPr bwMode="auto">
          <a:xfrm>
            <a:off x="2770188" y="3451225"/>
            <a:ext cx="5330825" cy="576263"/>
          </a:xfrm>
          <a:prstGeom prst="roundRect">
            <a:avLst/>
          </a:prstGeom>
          <a:ln>
            <a:headEnd type="none" w="sm" len="sm"/>
            <a:tailEnd type="none" w="sm" len="sm"/>
          </a:ln>
        </p:spPr>
        <p:style>
          <a:lnRef idx="3">
            <a:schemeClr val="lt1"/>
          </a:lnRef>
          <a:fillRef idx="1">
            <a:schemeClr val="accent2"/>
          </a:fillRef>
          <a:effectRef idx="1">
            <a:schemeClr val="accent2"/>
          </a:effectRef>
          <a:fontRef idx="minor">
            <a:schemeClr val="lt1"/>
          </a:fontRef>
        </p:style>
        <p:txBody>
          <a:bodyPr wrap="none" anchor="ctr" anchorCtr="1"/>
          <a:lstStyle/>
          <a:p>
            <a:pPr algn="ctr">
              <a:defRPr/>
            </a:pPr>
            <a:r>
              <a:rPr lang="ja-JP" altLang="en-US" sz="2000" dirty="0">
                <a:solidFill>
                  <a:schemeClr val="tx1"/>
                </a:solidFill>
              </a:rPr>
              <a:t>第三者を介して得た情報</a:t>
            </a:r>
          </a:p>
        </p:txBody>
      </p:sp>
      <p:sp>
        <p:nvSpPr>
          <p:cNvPr id="21" name="下矢印 20"/>
          <p:cNvSpPr/>
          <p:nvPr/>
        </p:nvSpPr>
        <p:spPr bwMode="auto">
          <a:xfrm>
            <a:off x="4619625" y="2736850"/>
            <a:ext cx="539750" cy="576263"/>
          </a:xfrm>
          <a:prstGeom prst="downArrow">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wrap="none"/>
          <a:lstStyle/>
          <a:p>
            <a:pPr>
              <a:defRPr/>
            </a:pPr>
            <a:endParaRPr lang="ja-JP" altLang="en-US">
              <a:solidFill>
                <a:schemeClr val="tx1"/>
              </a:solidFill>
            </a:endParaRPr>
          </a:p>
        </p:txBody>
      </p:sp>
      <p:sp>
        <p:nvSpPr>
          <p:cNvPr id="7186" name="テキスト ボックス 21"/>
          <p:cNvSpPr txBox="1">
            <a:spLocks noChangeArrowheads="1"/>
          </p:cNvSpPr>
          <p:nvPr/>
        </p:nvSpPr>
        <p:spPr bwMode="auto">
          <a:xfrm>
            <a:off x="3276600" y="2794000"/>
            <a:ext cx="14144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情報入手</a:t>
            </a:r>
          </a:p>
        </p:txBody>
      </p:sp>
      <p:sp>
        <p:nvSpPr>
          <p:cNvPr id="7187" name="テキスト ボックス 22"/>
          <p:cNvSpPr txBox="1">
            <a:spLocks noChangeArrowheads="1"/>
          </p:cNvSpPr>
          <p:nvPr/>
        </p:nvSpPr>
        <p:spPr bwMode="auto">
          <a:xfrm>
            <a:off x="6132513" y="2794000"/>
            <a:ext cx="1414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出典明記</a:t>
            </a:r>
          </a:p>
        </p:txBody>
      </p:sp>
      <p:sp>
        <p:nvSpPr>
          <p:cNvPr id="24" name="下矢印 23"/>
          <p:cNvSpPr/>
          <p:nvPr/>
        </p:nvSpPr>
        <p:spPr bwMode="auto">
          <a:xfrm flipV="1">
            <a:off x="5662613" y="2736850"/>
            <a:ext cx="539750" cy="576263"/>
          </a:xfrm>
          <a:prstGeom prst="downArrow">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lstStyle/>
          <a:p>
            <a:pPr>
              <a:defRPr/>
            </a:pPr>
            <a:endParaRPr lang="ja-JP" altLang="en-US">
              <a:solidFill>
                <a:schemeClr val="tx1"/>
              </a:solidFill>
            </a:endParaRPr>
          </a:p>
        </p:txBody>
      </p:sp>
      <p:sp>
        <p:nvSpPr>
          <p:cNvPr id="26" name="角丸四角形 25"/>
          <p:cNvSpPr/>
          <p:nvPr/>
        </p:nvSpPr>
        <p:spPr bwMode="auto">
          <a:xfrm>
            <a:off x="610139" y="5661248"/>
            <a:ext cx="2160240" cy="576064"/>
          </a:xfrm>
          <a:prstGeom prst="round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lstStyle/>
          <a:p>
            <a:pPr algn="ctr">
              <a:defRPr/>
            </a:pPr>
            <a:r>
              <a:rPr lang="ja-JP" altLang="en-US" dirty="0">
                <a:solidFill>
                  <a:schemeClr val="tx1"/>
                </a:solidFill>
              </a:rPr>
              <a:t>その他の情報</a:t>
            </a:r>
          </a:p>
        </p:txBody>
      </p:sp>
      <p:sp>
        <p:nvSpPr>
          <p:cNvPr id="27" name="角丸四角形 26"/>
          <p:cNvSpPr/>
          <p:nvPr/>
        </p:nvSpPr>
        <p:spPr bwMode="auto">
          <a:xfrm>
            <a:off x="2770188" y="5661025"/>
            <a:ext cx="5330825" cy="576263"/>
          </a:xfrm>
          <a:prstGeom prst="roundRect">
            <a:avLst/>
          </a:prstGeom>
          <a:ln>
            <a:headEnd type="none" w="sm" len="sm"/>
            <a:tailEnd type="none" w="sm" len="sm"/>
          </a:ln>
        </p:spPr>
        <p:style>
          <a:lnRef idx="3">
            <a:schemeClr val="lt1"/>
          </a:lnRef>
          <a:fillRef idx="1">
            <a:schemeClr val="dk1"/>
          </a:fillRef>
          <a:effectRef idx="1">
            <a:schemeClr val="dk1"/>
          </a:effectRef>
          <a:fontRef idx="minor">
            <a:schemeClr val="lt1"/>
          </a:fontRef>
        </p:style>
        <p:txBody>
          <a:bodyPr wrap="none" anchor="ctr" anchorCtr="1"/>
          <a:lstStyle/>
          <a:p>
            <a:pPr algn="ctr">
              <a:defRPr/>
            </a:pPr>
            <a:r>
              <a:rPr lang="ja-JP" altLang="en-US" sz="2000" dirty="0">
                <a:solidFill>
                  <a:schemeClr val="tx1"/>
                </a:solidFill>
              </a:rPr>
              <a:t>独自でもなく、出典も書かれていない情報</a:t>
            </a:r>
          </a:p>
        </p:txBody>
      </p:sp>
      <p:sp>
        <p:nvSpPr>
          <p:cNvPr id="28" name="下矢印 27"/>
          <p:cNvSpPr/>
          <p:nvPr/>
        </p:nvSpPr>
        <p:spPr bwMode="auto">
          <a:xfrm>
            <a:off x="4619625" y="4941888"/>
            <a:ext cx="539750" cy="574675"/>
          </a:xfrm>
          <a:prstGeom prst="downArrow">
            <a:avLst/>
          </a:prstGeom>
          <a:ln>
            <a:headEnd type="none" w="sm" len="sm"/>
            <a:tailEnd type="none" w="sm" len="sm"/>
          </a:ln>
        </p:spPr>
        <p:style>
          <a:lnRef idx="1">
            <a:schemeClr val="accent1"/>
          </a:lnRef>
          <a:fillRef idx="2">
            <a:schemeClr val="accent1"/>
          </a:fillRef>
          <a:effectRef idx="1">
            <a:schemeClr val="accent1"/>
          </a:effectRef>
          <a:fontRef idx="minor">
            <a:schemeClr val="dk1"/>
          </a:fontRef>
        </p:style>
        <p:txBody>
          <a:bodyPr wrap="none"/>
          <a:lstStyle/>
          <a:p>
            <a:pPr>
              <a:defRPr/>
            </a:pPr>
            <a:endParaRPr lang="ja-JP" altLang="en-US">
              <a:solidFill>
                <a:schemeClr val="tx1"/>
              </a:solidFill>
            </a:endParaRPr>
          </a:p>
        </p:txBody>
      </p:sp>
      <p:sp>
        <p:nvSpPr>
          <p:cNvPr id="7194" name="テキスト ボックス 28"/>
          <p:cNvSpPr txBox="1">
            <a:spLocks noChangeArrowheads="1"/>
          </p:cNvSpPr>
          <p:nvPr/>
        </p:nvSpPr>
        <p:spPr bwMode="auto">
          <a:xfrm>
            <a:off x="3276600" y="4999038"/>
            <a:ext cx="14144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情報入手</a:t>
            </a:r>
          </a:p>
        </p:txBody>
      </p:sp>
      <p:sp>
        <p:nvSpPr>
          <p:cNvPr id="31" name="角丸四角形吹き出し 30"/>
          <p:cNvSpPr/>
          <p:nvPr/>
        </p:nvSpPr>
        <p:spPr bwMode="auto">
          <a:xfrm>
            <a:off x="6300788" y="5084763"/>
            <a:ext cx="2735262" cy="488950"/>
          </a:xfrm>
          <a:prstGeom prst="wedgeRoundRectCallout">
            <a:avLst>
              <a:gd name="adj1" fmla="val -20151"/>
              <a:gd name="adj2" fmla="val 87293"/>
              <a:gd name="adj3" fmla="val 16667"/>
            </a:avLst>
          </a:prstGeom>
          <a:ln>
            <a:headEnd type="none" w="sm" len="sm"/>
            <a:tailEnd type="none" w="sm" len="sm"/>
          </a:ln>
        </p:spPr>
        <p:style>
          <a:lnRef idx="3">
            <a:schemeClr val="lt1"/>
          </a:lnRef>
          <a:fillRef idx="1">
            <a:schemeClr val="accent4"/>
          </a:fillRef>
          <a:effectRef idx="1">
            <a:schemeClr val="accent4"/>
          </a:effectRef>
          <a:fontRef idx="minor">
            <a:schemeClr val="lt1"/>
          </a:fontRef>
        </p:style>
        <p:txBody>
          <a:bodyPr wrap="none" anchor="ctr" anchorCtr="1"/>
          <a:lstStyle/>
          <a:p>
            <a:pPr>
              <a:defRPr/>
            </a:pPr>
            <a:r>
              <a:rPr lang="ja-JP" altLang="en-US" sz="2000" dirty="0">
                <a:solidFill>
                  <a:schemeClr val="bg2"/>
                </a:solidFill>
              </a:rPr>
              <a:t>誤解、虚偽、風評の温床</a:t>
            </a:r>
          </a:p>
        </p:txBody>
      </p:sp>
      <p:sp>
        <p:nvSpPr>
          <p:cNvPr id="22" name="角丸四角形 21"/>
          <p:cNvSpPr/>
          <p:nvPr/>
        </p:nvSpPr>
        <p:spPr bwMode="auto">
          <a:xfrm>
            <a:off x="61459" y="33536"/>
            <a:ext cx="1081541" cy="576064"/>
          </a:xfrm>
          <a:prstGeom prst="round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lIns="0" tIns="0" rIns="0" bIns="0" anchor="ctr" anchorCtr="1"/>
          <a:lstStyle/>
          <a:p>
            <a:pPr algn="ctr">
              <a:defRPr/>
            </a:pPr>
            <a:r>
              <a:rPr lang="ja-JP" altLang="en-US" sz="3600" dirty="0">
                <a:solidFill>
                  <a:schemeClr val="bg2"/>
                </a:solidFill>
              </a:rPr>
              <a:t>復習</a:t>
            </a:r>
            <a:endParaRPr lang="ja-JP" altLang="en-US" sz="3600" dirty="0">
              <a:solidFill>
                <a:schemeClr val="bg2"/>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lang="ja-JP" altLang="en-US" smtClean="0"/>
              <a:t>情報の信頼性を確かめる方法</a:t>
            </a:r>
          </a:p>
        </p:txBody>
      </p:sp>
      <p:sp>
        <p:nvSpPr>
          <p:cNvPr id="3" name="コンテンツ プレースホルダー 2"/>
          <p:cNvSpPr>
            <a:spLocks noGrp="1"/>
          </p:cNvSpPr>
          <p:nvPr>
            <p:ph idx="1"/>
          </p:nvPr>
        </p:nvSpPr>
        <p:spPr/>
        <p:txBody>
          <a:bodyPr/>
          <a:lstStyle/>
          <a:p>
            <a:pPr>
              <a:defRPr/>
            </a:pPr>
            <a:r>
              <a:rPr lang="ja-JP" altLang="en-US" sz="2400" dirty="0" smtClean="0"/>
              <a:t>情報源の記載があるものを選ぶ</a:t>
            </a:r>
            <a:endParaRPr lang="en-US" altLang="ja-JP" sz="2400" dirty="0" smtClean="0"/>
          </a:p>
          <a:p>
            <a:pPr lvl="1">
              <a:defRPr/>
            </a:pPr>
            <a:r>
              <a:rPr lang="ja-JP" altLang="en-US" sz="2000" dirty="0">
                <a:solidFill>
                  <a:srgbClr val="FF0000"/>
                </a:solidFill>
              </a:rPr>
              <a:t>発</a:t>
            </a:r>
            <a:r>
              <a:rPr lang="ja-JP" altLang="en-US" sz="2000" dirty="0" smtClean="0">
                <a:solidFill>
                  <a:srgbClr val="FF0000"/>
                </a:solidFill>
              </a:rPr>
              <a:t>信者</a:t>
            </a:r>
            <a:r>
              <a:rPr lang="ja-JP" altLang="en-US" sz="2000" dirty="0" smtClean="0"/>
              <a:t>が明記されているか？</a:t>
            </a:r>
            <a:endParaRPr lang="en-US" altLang="ja-JP" sz="2000" dirty="0" smtClean="0"/>
          </a:p>
          <a:p>
            <a:pPr>
              <a:defRPr/>
            </a:pPr>
            <a:r>
              <a:rPr lang="ja-JP" altLang="en-US" sz="2400" dirty="0" smtClean="0"/>
              <a:t>発信者が信頼できるか確かめる</a:t>
            </a:r>
            <a:endParaRPr lang="en-US" altLang="ja-JP" sz="2400" dirty="0" smtClean="0"/>
          </a:p>
          <a:p>
            <a:pPr lvl="1">
              <a:defRPr/>
            </a:pPr>
            <a:r>
              <a:rPr lang="ja-JP" altLang="en-US" sz="2000" dirty="0" smtClean="0"/>
              <a:t>社会的</a:t>
            </a:r>
            <a:r>
              <a:rPr lang="ja-JP" altLang="en-US" sz="2000" dirty="0"/>
              <a:t>責任を担う組織か？</a:t>
            </a:r>
          </a:p>
          <a:p>
            <a:pPr lvl="1">
              <a:defRPr/>
            </a:pPr>
            <a:r>
              <a:rPr lang="ja-JP" altLang="en-US" sz="2000" dirty="0">
                <a:solidFill>
                  <a:srgbClr val="FF0000"/>
                </a:solidFill>
              </a:rPr>
              <a:t>著作権表示</a:t>
            </a:r>
            <a:r>
              <a:rPr lang="ja-JP" altLang="en-US" sz="2000" dirty="0"/>
              <a:t>は</a:t>
            </a:r>
            <a:r>
              <a:rPr lang="ja-JP" altLang="en-US" sz="2000" dirty="0" smtClean="0"/>
              <a:t>？</a:t>
            </a:r>
            <a:r>
              <a:rPr lang="ja-JP" altLang="en-US" sz="2000" dirty="0" smtClean="0">
                <a:solidFill>
                  <a:srgbClr val="FF0000"/>
                </a:solidFill>
              </a:rPr>
              <a:t>署名</a:t>
            </a:r>
            <a:r>
              <a:rPr lang="ja-JP" altLang="en-US" sz="2000" dirty="0"/>
              <a:t>は</a:t>
            </a:r>
            <a:r>
              <a:rPr lang="ja-JP" altLang="en-US" sz="2000" dirty="0" smtClean="0"/>
              <a:t>？発信</a:t>
            </a:r>
            <a:r>
              <a:rPr lang="ja-JP" altLang="en-US" sz="2000" dirty="0"/>
              <a:t>・</a:t>
            </a:r>
            <a:r>
              <a:rPr lang="ja-JP" altLang="en-US" sz="2000" dirty="0">
                <a:solidFill>
                  <a:srgbClr val="FF0000"/>
                </a:solidFill>
              </a:rPr>
              <a:t>更新年月日</a:t>
            </a:r>
            <a:r>
              <a:rPr lang="ja-JP" altLang="en-US" sz="2000" dirty="0"/>
              <a:t>は</a:t>
            </a:r>
            <a:r>
              <a:rPr lang="ja-JP" altLang="en-US" sz="2000" dirty="0" smtClean="0"/>
              <a:t>？</a:t>
            </a:r>
            <a:endParaRPr lang="en-US" altLang="ja-JP" sz="2000" dirty="0" smtClean="0"/>
          </a:p>
          <a:p>
            <a:pPr lvl="1">
              <a:defRPr/>
            </a:pPr>
            <a:r>
              <a:rPr lang="ja-JP" altLang="en-US" sz="2000" dirty="0"/>
              <a:t>発信者</a:t>
            </a:r>
            <a:r>
              <a:rPr lang="ja-JP" altLang="en-US" sz="2000" dirty="0" smtClean="0"/>
              <a:t>の</a:t>
            </a:r>
            <a:r>
              <a:rPr lang="ja-JP" altLang="en-US" sz="2000" dirty="0">
                <a:solidFill>
                  <a:srgbClr val="FF0000"/>
                </a:solidFill>
              </a:rPr>
              <a:t>立場</a:t>
            </a:r>
            <a:r>
              <a:rPr lang="ja-JP" altLang="en-US" sz="2000" dirty="0" smtClean="0"/>
              <a:t>と</a:t>
            </a:r>
            <a:r>
              <a:rPr lang="ja-JP" altLang="en-US" sz="2000" dirty="0"/>
              <a:t>目的</a:t>
            </a:r>
            <a:r>
              <a:rPr lang="ja-JP" altLang="en-US" sz="2000" dirty="0" smtClean="0"/>
              <a:t>は？</a:t>
            </a:r>
            <a:endParaRPr lang="en-US" altLang="ja-JP" sz="2000" dirty="0" smtClean="0"/>
          </a:p>
          <a:p>
            <a:pPr lvl="2">
              <a:defRPr/>
            </a:pPr>
            <a:r>
              <a:rPr lang="ja-JP" altLang="en-US" sz="2000" dirty="0" smtClean="0"/>
              <a:t>企業は自社に都合の悪い情報を隠したがる</a:t>
            </a:r>
            <a:endParaRPr lang="en-US" altLang="ja-JP" sz="2000" dirty="0" smtClean="0"/>
          </a:p>
          <a:p>
            <a:pPr lvl="2">
              <a:defRPr/>
            </a:pPr>
            <a:r>
              <a:rPr lang="ja-JP" altLang="en-US" sz="2000" dirty="0"/>
              <a:t>販売目的の</a:t>
            </a:r>
            <a:r>
              <a:rPr lang="ja-JP" altLang="en-US" sz="2000" dirty="0" smtClean="0"/>
              <a:t>サイト</a:t>
            </a:r>
            <a:r>
              <a:rPr lang="ja-JP" altLang="en-US" sz="2000" dirty="0"/>
              <a:t>で</a:t>
            </a:r>
            <a:r>
              <a:rPr lang="ja-JP" altLang="en-US" sz="2000" dirty="0" smtClean="0"/>
              <a:t>は売るために長所を誇張する</a:t>
            </a:r>
            <a:endParaRPr lang="ja-JP" altLang="en-US" sz="2000" dirty="0"/>
          </a:p>
          <a:p>
            <a:pPr>
              <a:defRPr/>
            </a:pPr>
            <a:r>
              <a:rPr lang="ja-JP" altLang="en-US" sz="2400" dirty="0" smtClean="0">
                <a:solidFill>
                  <a:srgbClr val="FF0000"/>
                </a:solidFill>
              </a:rPr>
              <a:t>複数</a:t>
            </a:r>
            <a:r>
              <a:rPr lang="ja-JP" altLang="en-US" sz="2400" dirty="0" smtClean="0"/>
              <a:t>の情報源で確かめる</a:t>
            </a:r>
            <a:endParaRPr lang="en-US" altLang="ja-JP" sz="2400" dirty="0" smtClean="0"/>
          </a:p>
          <a:p>
            <a:pPr>
              <a:defRPr/>
            </a:pPr>
            <a:r>
              <a:rPr lang="ja-JP" altLang="en-US" sz="2400" dirty="0" smtClean="0"/>
              <a:t>現在は状況が変わってる</a:t>
            </a:r>
            <a:r>
              <a:rPr lang="ja-JP" altLang="en-US" sz="2400" dirty="0" smtClean="0">
                <a:solidFill>
                  <a:srgbClr val="FF0000"/>
                </a:solidFill>
              </a:rPr>
              <a:t>古い情報</a:t>
            </a:r>
            <a:r>
              <a:rPr lang="ja-JP" altLang="en-US" sz="2400" dirty="0" smtClean="0"/>
              <a:t>でないか確かめる</a:t>
            </a:r>
          </a:p>
        </p:txBody>
      </p:sp>
      <p:sp>
        <p:nvSpPr>
          <p:cNvPr id="8196"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8197"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8198"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02BDC17-7F46-4941-B762-D37446CF65DF}" type="slidenum">
              <a:rPr kumimoji="0" lang="en-US" altLang="ja-JP" sz="1400"/>
              <a:pPr eaLnBrk="1" hangingPunct="1">
                <a:spcBef>
                  <a:spcPct val="0"/>
                </a:spcBef>
                <a:buClrTx/>
                <a:buSzTx/>
                <a:buFontTx/>
                <a:buNone/>
              </a:pPr>
              <a:t>4</a:t>
            </a:fld>
            <a:endParaRPr kumimoji="0" lang="en-US" altLang="ja-JP" sz="1400"/>
          </a:p>
        </p:txBody>
      </p:sp>
      <p:sp>
        <p:nvSpPr>
          <p:cNvPr id="2" name="角丸四角形吹き出し 1"/>
          <p:cNvSpPr/>
          <p:nvPr/>
        </p:nvSpPr>
        <p:spPr bwMode="auto">
          <a:xfrm>
            <a:off x="6156325" y="1989138"/>
            <a:ext cx="2736850" cy="1295400"/>
          </a:xfrm>
          <a:prstGeom prst="wedgeRoundRectCallout">
            <a:avLst>
              <a:gd name="adj1" fmla="val -88268"/>
              <a:gd name="adj2" fmla="val -5312"/>
              <a:gd name="adj3" fmla="val 16667"/>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lstStyle/>
          <a:p>
            <a:pPr algn="ctr">
              <a:defRPr/>
            </a:pPr>
            <a:r>
              <a:rPr lang="en-US" altLang="ja-JP" dirty="0">
                <a:solidFill>
                  <a:schemeClr val="bg2"/>
                </a:solidFill>
              </a:rPr>
              <a:t>Wikipedia</a:t>
            </a:r>
            <a:r>
              <a:rPr lang="ja-JP" altLang="en-US" dirty="0">
                <a:solidFill>
                  <a:schemeClr val="bg2"/>
                </a:solidFill>
              </a:rPr>
              <a:t>は匿名で</a:t>
            </a:r>
            <a:endParaRPr lang="en-US" altLang="ja-JP" dirty="0">
              <a:solidFill>
                <a:schemeClr val="bg2"/>
              </a:solidFill>
            </a:endParaRPr>
          </a:p>
          <a:p>
            <a:pPr algn="ctr">
              <a:defRPr/>
            </a:pPr>
            <a:r>
              <a:rPr lang="ja-JP" altLang="en-US" dirty="0">
                <a:solidFill>
                  <a:schemeClr val="bg2"/>
                </a:solidFill>
              </a:rPr>
              <a:t>編集可能なので</a:t>
            </a:r>
            <a:endParaRPr lang="en-US" altLang="ja-JP" dirty="0">
              <a:solidFill>
                <a:schemeClr val="bg2"/>
              </a:solidFill>
            </a:endParaRPr>
          </a:p>
          <a:p>
            <a:pPr algn="ctr">
              <a:defRPr/>
            </a:pPr>
            <a:r>
              <a:rPr lang="ja-JP" altLang="en-US" dirty="0">
                <a:solidFill>
                  <a:schemeClr val="bg2"/>
                </a:solidFill>
              </a:rPr>
              <a:t>信頼性に欠ける</a:t>
            </a:r>
          </a:p>
        </p:txBody>
      </p:sp>
      <p:sp>
        <p:nvSpPr>
          <p:cNvPr id="8" name="角丸四角形 7"/>
          <p:cNvSpPr/>
          <p:nvPr/>
        </p:nvSpPr>
        <p:spPr bwMode="auto">
          <a:xfrm>
            <a:off x="61459" y="33536"/>
            <a:ext cx="1081541" cy="576064"/>
          </a:xfrm>
          <a:prstGeom prst="round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lIns="0" tIns="0" rIns="0" bIns="0" anchor="ctr" anchorCtr="1"/>
          <a:lstStyle/>
          <a:p>
            <a:pPr algn="ctr">
              <a:defRPr/>
            </a:pPr>
            <a:r>
              <a:rPr lang="ja-JP" altLang="en-US" sz="3600" dirty="0">
                <a:solidFill>
                  <a:schemeClr val="bg2"/>
                </a:solidFill>
              </a:rPr>
              <a:t>復習</a:t>
            </a:r>
            <a:endParaRPr lang="ja-JP" altLang="en-US" sz="3600" dirty="0">
              <a:solidFill>
                <a:schemeClr val="bg2"/>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1143000" y="188913"/>
            <a:ext cx="7772400" cy="1143000"/>
          </a:xfrm>
        </p:spPr>
        <p:txBody>
          <a:bodyPr/>
          <a:lstStyle/>
          <a:p>
            <a:r>
              <a:rPr lang="ja-JP" altLang="en-US" smtClean="0"/>
              <a:t>具体的事例</a:t>
            </a:r>
          </a:p>
        </p:txBody>
      </p:sp>
      <p:sp>
        <p:nvSpPr>
          <p:cNvPr id="3" name="コンテンツ プレースホルダ 2"/>
          <p:cNvSpPr>
            <a:spLocks noGrp="1"/>
          </p:cNvSpPr>
          <p:nvPr>
            <p:ph idx="1"/>
          </p:nvPr>
        </p:nvSpPr>
        <p:spPr>
          <a:xfrm>
            <a:off x="1169988" y="1097680"/>
            <a:ext cx="7772400" cy="4114800"/>
          </a:xfrm>
        </p:spPr>
        <p:txBody>
          <a:bodyPr/>
          <a:lstStyle/>
          <a:p>
            <a:pPr>
              <a:defRPr/>
            </a:pPr>
            <a:r>
              <a:rPr lang="ja-JP" altLang="en-US" sz="2400" dirty="0" smtClean="0"/>
              <a:t>キーワード「日本　初めて　新聞」で検索</a:t>
            </a:r>
            <a:endParaRPr lang="en-US" altLang="ja-JP" sz="2400" dirty="0" smtClean="0"/>
          </a:p>
          <a:p>
            <a:pPr lvl="1">
              <a:defRPr/>
            </a:pPr>
            <a:r>
              <a:rPr lang="en-US" altLang="ja-JP" sz="2000" dirty="0" smtClean="0"/>
              <a:t>Wikipedia</a:t>
            </a:r>
            <a:r>
              <a:rPr lang="ja-JP" altLang="en-US" sz="2000" dirty="0" smtClean="0"/>
              <a:t>による</a:t>
            </a:r>
            <a:r>
              <a:rPr lang="ja-JP" altLang="en-US" sz="2000" dirty="0"/>
              <a:t>と、日本最初の日本語の日刊</a:t>
            </a:r>
            <a:r>
              <a:rPr lang="ja-JP" altLang="en-US" sz="2000" dirty="0" smtClean="0"/>
              <a:t>新聞は</a:t>
            </a:r>
            <a:r>
              <a:rPr lang="en-US" altLang="ja-JP" sz="2000" dirty="0" smtClean="0"/>
              <a:t>1870</a:t>
            </a:r>
            <a:r>
              <a:rPr lang="ja-JP" altLang="en-US" sz="2000" dirty="0" smtClean="0"/>
              <a:t>年発刊の「横浜毎日新聞」らしい</a:t>
            </a:r>
            <a:endParaRPr lang="en-US" altLang="ja-JP" sz="2000" dirty="0" smtClean="0"/>
          </a:p>
          <a:p>
            <a:pPr>
              <a:defRPr/>
            </a:pPr>
            <a:r>
              <a:rPr lang="ja-JP" altLang="en-US" sz="2400" dirty="0" smtClean="0"/>
              <a:t>キーワード「</a:t>
            </a:r>
            <a:r>
              <a:rPr lang="zh-CN" altLang="en-US" sz="2400" dirty="0"/>
              <a:t>横浜毎日新聞</a:t>
            </a:r>
            <a:r>
              <a:rPr lang="ja-JP" altLang="en-US" sz="2400" dirty="0" smtClean="0"/>
              <a:t>」で検索</a:t>
            </a:r>
            <a:endParaRPr lang="en-US" altLang="ja-JP" sz="2400" dirty="0" smtClean="0"/>
          </a:p>
          <a:p>
            <a:pPr lvl="1">
              <a:defRPr/>
            </a:pPr>
            <a:r>
              <a:rPr lang="en-US" altLang="ja-JP" sz="2000" dirty="0" smtClean="0"/>
              <a:t>Wikipedia</a:t>
            </a:r>
            <a:r>
              <a:rPr lang="ja-JP" altLang="en-US" sz="2000" dirty="0" smtClean="0"/>
              <a:t>の次に</a:t>
            </a:r>
            <a:r>
              <a:rPr lang="ja-JP" altLang="en-US" sz="2000" dirty="0"/>
              <a:t>「横浜毎日新聞</a:t>
            </a:r>
            <a:r>
              <a:rPr lang="en-US" altLang="ja-JP" sz="2000" dirty="0"/>
              <a:t>(</a:t>
            </a:r>
            <a:r>
              <a:rPr lang="ja-JP" altLang="en-US" sz="2000" dirty="0"/>
              <a:t>ヨコハママイニチシンブン</a:t>
            </a:r>
            <a:r>
              <a:rPr lang="en-US" altLang="ja-JP" sz="2000" dirty="0"/>
              <a:t>)</a:t>
            </a:r>
            <a:r>
              <a:rPr lang="ja-JP" altLang="en-US" sz="2000" dirty="0"/>
              <a:t>とは </a:t>
            </a:r>
            <a:r>
              <a:rPr lang="en-US" altLang="ja-JP" sz="2000" dirty="0"/>
              <a:t>- </a:t>
            </a:r>
            <a:r>
              <a:rPr lang="ja-JP" altLang="en-US" sz="2000" dirty="0"/>
              <a:t>コトバンク」</a:t>
            </a:r>
            <a:r>
              <a:rPr lang="ja-JP" altLang="en-US" sz="2000" dirty="0" smtClean="0"/>
              <a:t>がヒットする</a:t>
            </a:r>
            <a:endParaRPr lang="en-US" altLang="ja-JP" sz="2000" dirty="0" smtClean="0"/>
          </a:p>
          <a:p>
            <a:pPr lvl="1">
              <a:defRPr/>
            </a:pPr>
            <a:r>
              <a:rPr lang="ja-JP" altLang="en-US" sz="2000" dirty="0"/>
              <a:t>「世界大百科事典 第２版」の解説でも「日本で最初の日刊邦字紙</a:t>
            </a:r>
            <a:r>
              <a:rPr lang="ja-JP" altLang="en-US" sz="2000" dirty="0" smtClean="0"/>
              <a:t>」とある</a:t>
            </a:r>
            <a:endParaRPr lang="en-US" altLang="ja-JP" sz="2000" dirty="0" smtClean="0"/>
          </a:p>
          <a:p>
            <a:pPr lvl="1">
              <a:defRPr/>
            </a:pPr>
            <a:r>
              <a:rPr lang="ja-JP" altLang="en-US" sz="2000" dirty="0" smtClean="0"/>
              <a:t>「出典</a:t>
            </a:r>
            <a:r>
              <a:rPr lang="ja-JP" altLang="en-US" sz="2000" dirty="0"/>
              <a:t>：株式会社日立ソリューションズ</a:t>
            </a:r>
            <a:r>
              <a:rPr lang="ja-JP" altLang="en-US" sz="2000" dirty="0" smtClean="0"/>
              <a:t>・</a:t>
            </a:r>
            <a:r>
              <a:rPr lang="ja-JP" altLang="en-US" sz="2000" dirty="0"/>
              <a:t>クリエイト</a:t>
            </a:r>
            <a:r>
              <a:rPr lang="ja-JP" altLang="en-US" sz="2000" dirty="0" smtClean="0"/>
              <a:t>」と参照元が明示されており、情報源は日立の子会社のようだ</a:t>
            </a:r>
            <a:endParaRPr lang="ja-JP" altLang="en-US" sz="2000" dirty="0"/>
          </a:p>
          <a:p>
            <a:pPr lvl="1">
              <a:defRPr/>
            </a:pPr>
            <a:r>
              <a:rPr lang="ja-JP" altLang="en-US" sz="2000" dirty="0" smtClean="0"/>
              <a:t>「</a:t>
            </a:r>
            <a:r>
              <a:rPr lang="en-US" altLang="ja-JP" sz="2000" dirty="0" smtClean="0"/>
              <a:t>All </a:t>
            </a:r>
            <a:r>
              <a:rPr lang="en-US" altLang="ja-JP" sz="2000" dirty="0"/>
              <a:t>Rights Reserved. </a:t>
            </a:r>
            <a:r>
              <a:rPr lang="en-US" altLang="ja-JP" sz="2000" dirty="0" smtClean="0"/>
              <a:t>Copyright(C)2015, </a:t>
            </a:r>
            <a:r>
              <a:rPr lang="en-US" altLang="ja-JP" sz="2000" dirty="0"/>
              <a:t>Hitachi Solutions </a:t>
            </a:r>
            <a:r>
              <a:rPr lang="en-US" altLang="ja-JP" sz="2000" dirty="0" smtClean="0"/>
              <a:t>Create, </a:t>
            </a:r>
            <a:r>
              <a:rPr lang="en-US" altLang="ja-JP" sz="2000" dirty="0"/>
              <a:t>Ltd</a:t>
            </a:r>
            <a:r>
              <a:rPr lang="en-US" altLang="ja-JP" sz="2000" dirty="0" smtClean="0"/>
              <a:t>.</a:t>
            </a:r>
            <a:r>
              <a:rPr lang="ja-JP" altLang="en-US" sz="2000" dirty="0" smtClean="0"/>
              <a:t>」と著作権を表示している</a:t>
            </a:r>
            <a:endParaRPr lang="en-US" altLang="ja-JP" sz="2000" dirty="0" smtClean="0"/>
          </a:p>
          <a:p>
            <a:pPr lvl="1">
              <a:defRPr/>
            </a:pPr>
            <a:r>
              <a:rPr lang="ja-JP" altLang="en-US" sz="2000" dirty="0" smtClean="0"/>
              <a:t>世界大百科事典第</a:t>
            </a:r>
            <a:r>
              <a:rPr lang="en-US" altLang="ja-JP" sz="2000" dirty="0" smtClean="0"/>
              <a:t>2</a:t>
            </a:r>
            <a:r>
              <a:rPr lang="ja-JP" altLang="en-US" sz="2000" dirty="0" smtClean="0"/>
              <a:t>版は「</a:t>
            </a:r>
            <a:r>
              <a:rPr lang="en-US" altLang="ja-JP" sz="2000" dirty="0" smtClean="0"/>
              <a:t>2006</a:t>
            </a:r>
            <a:r>
              <a:rPr lang="ja-JP" altLang="en-US" sz="2000" dirty="0" smtClean="0"/>
              <a:t>年に製作」された少し</a:t>
            </a:r>
            <a:r>
              <a:rPr lang="ja-JP" altLang="en-US" sz="2000" dirty="0"/>
              <a:t>古</a:t>
            </a:r>
            <a:r>
              <a:rPr lang="ja-JP" altLang="en-US" sz="2000" dirty="0" smtClean="0"/>
              <a:t>い内容だが、</a:t>
            </a:r>
            <a:r>
              <a:rPr lang="en-US" altLang="ja-JP" sz="2000" dirty="0" smtClean="0"/>
              <a:t>100</a:t>
            </a:r>
            <a:r>
              <a:rPr lang="ja-JP" altLang="en-US" sz="2000" dirty="0" smtClean="0"/>
              <a:t>年以上前の事実を調べているので問題ではない</a:t>
            </a:r>
            <a:endParaRPr lang="en-US" altLang="ja-JP" sz="2000" dirty="0" smtClean="0"/>
          </a:p>
          <a:p>
            <a:pPr lvl="1">
              <a:defRPr/>
            </a:pPr>
            <a:r>
              <a:rPr lang="ja-JP" altLang="en-US" sz="2000" dirty="0" smtClean="0"/>
              <a:t>「コトバンク」自体は朝日新聞社が運営している</a:t>
            </a:r>
            <a:endParaRPr lang="en-US" altLang="ja-JP" sz="2000" dirty="0" smtClean="0"/>
          </a:p>
        </p:txBody>
      </p:sp>
      <p:sp>
        <p:nvSpPr>
          <p:cNvPr id="922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922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922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F7BE6EBE-D06A-42C0-8761-56AA2D0E96C3}" type="slidenum">
              <a:rPr kumimoji="0" lang="en-US" altLang="ja-JP" sz="1400"/>
              <a:pPr eaLnBrk="1" hangingPunct="1">
                <a:spcBef>
                  <a:spcPct val="0"/>
                </a:spcBef>
                <a:buClrTx/>
                <a:buSzTx/>
                <a:buFontTx/>
                <a:buNone/>
              </a:pPr>
              <a:t>5</a:t>
            </a:fld>
            <a:endParaRPr kumimoji="0" lang="en-US" altLang="ja-JP" sz="1400"/>
          </a:p>
        </p:txBody>
      </p:sp>
      <p:sp>
        <p:nvSpPr>
          <p:cNvPr id="2" name="角丸四角形吹き出し 1"/>
          <p:cNvSpPr/>
          <p:nvPr/>
        </p:nvSpPr>
        <p:spPr bwMode="auto">
          <a:xfrm>
            <a:off x="107504" y="1772915"/>
            <a:ext cx="1368152" cy="872514"/>
          </a:xfrm>
          <a:prstGeom prst="wedgeRoundRectCallout">
            <a:avLst>
              <a:gd name="adj1" fmla="val 85348"/>
              <a:gd name="adj2" fmla="val -43397"/>
              <a:gd name="adj3" fmla="val 16667"/>
            </a:avLst>
          </a:prstGeom>
          <a:ln>
            <a:headEnd type="none" w="sm" len="sm"/>
            <a:tailEnd type="none" w="sm" len="sm"/>
          </a:ln>
        </p:spPr>
        <p:style>
          <a:lnRef idx="0">
            <a:schemeClr val="accent2"/>
          </a:lnRef>
          <a:fillRef idx="3">
            <a:schemeClr val="accent2"/>
          </a:fillRef>
          <a:effectRef idx="3">
            <a:schemeClr val="accent2"/>
          </a:effectRef>
          <a:fontRef idx="minor">
            <a:schemeClr val="lt1"/>
          </a:fontRef>
        </p:style>
        <p:txBody>
          <a:bodyPr wrap="none"/>
          <a:lstStyle/>
          <a:p>
            <a:pPr algn="ctr">
              <a:defRPr/>
            </a:pPr>
            <a:r>
              <a:rPr lang="en-US" altLang="ja-JP" sz="1600" b="1" dirty="0">
                <a:solidFill>
                  <a:schemeClr val="tx1"/>
                </a:solidFill>
                <a:latin typeface="+mj-ea"/>
                <a:ea typeface="+mj-ea"/>
              </a:rPr>
              <a:t>Wikipedia</a:t>
            </a:r>
            <a:r>
              <a:rPr lang="ja-JP" altLang="en-US" sz="1600" b="1" dirty="0">
                <a:solidFill>
                  <a:schemeClr val="tx1"/>
                </a:solidFill>
                <a:latin typeface="+mj-ea"/>
                <a:ea typeface="+mj-ea"/>
              </a:rPr>
              <a:t>は</a:t>
            </a:r>
            <a:endParaRPr lang="en-US" altLang="ja-JP" sz="1600" b="1" dirty="0">
              <a:solidFill>
                <a:schemeClr val="tx1"/>
              </a:solidFill>
              <a:latin typeface="+mj-ea"/>
              <a:ea typeface="+mj-ea"/>
            </a:endParaRPr>
          </a:p>
          <a:p>
            <a:pPr algn="ctr">
              <a:defRPr/>
            </a:pPr>
            <a:r>
              <a:rPr lang="ja-JP" altLang="en-US" sz="1600" b="1" dirty="0">
                <a:latin typeface="+mj-ea"/>
                <a:ea typeface="+mj-ea"/>
              </a:rPr>
              <a:t>誰でも</a:t>
            </a:r>
            <a:endParaRPr lang="en-US" altLang="ja-JP" sz="1600" b="1" dirty="0">
              <a:latin typeface="+mj-ea"/>
              <a:ea typeface="+mj-ea"/>
            </a:endParaRPr>
          </a:p>
          <a:p>
            <a:pPr algn="ctr">
              <a:defRPr/>
            </a:pPr>
            <a:r>
              <a:rPr lang="ja-JP" altLang="en-US" sz="1600" b="1" dirty="0">
                <a:latin typeface="+mj-ea"/>
                <a:ea typeface="+mj-ea"/>
              </a:rPr>
              <a:t>編集可能</a:t>
            </a:r>
            <a:endParaRPr lang="ja-JP" altLang="en-US" sz="1600" b="1" dirty="0">
              <a:solidFill>
                <a:schemeClr val="tx1"/>
              </a:solidFill>
              <a:latin typeface="+mj-ea"/>
              <a:ea typeface="+mj-ea"/>
            </a:endParaRPr>
          </a:p>
        </p:txBody>
      </p:sp>
      <p:sp>
        <p:nvSpPr>
          <p:cNvPr id="4" name="角丸四角形 3"/>
          <p:cNvSpPr/>
          <p:nvPr/>
        </p:nvSpPr>
        <p:spPr bwMode="auto">
          <a:xfrm>
            <a:off x="4757738" y="188913"/>
            <a:ext cx="2909887" cy="874712"/>
          </a:xfrm>
          <a:prstGeom prst="round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lstStyle/>
          <a:p>
            <a:pPr algn="ctr">
              <a:defRPr/>
            </a:pPr>
            <a:r>
              <a:rPr lang="ja-JP" altLang="en-US" dirty="0"/>
              <a:t>日本で初めて発行</a:t>
            </a:r>
            <a:endParaRPr lang="en-US" altLang="ja-JP" dirty="0"/>
          </a:p>
          <a:p>
            <a:pPr algn="ctr">
              <a:defRPr/>
            </a:pPr>
            <a:r>
              <a:rPr lang="ja-JP" altLang="en-US" dirty="0"/>
              <a:t>された新聞は何？</a:t>
            </a:r>
            <a:endParaRPr lang="en-US" altLang="ja-JP" dirty="0"/>
          </a:p>
        </p:txBody>
      </p:sp>
      <p:sp>
        <p:nvSpPr>
          <p:cNvPr id="9" name="角丸四角形 8"/>
          <p:cNvSpPr/>
          <p:nvPr/>
        </p:nvSpPr>
        <p:spPr bwMode="auto">
          <a:xfrm>
            <a:off x="61459" y="33536"/>
            <a:ext cx="1081541" cy="576064"/>
          </a:xfrm>
          <a:prstGeom prst="round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lIns="0" tIns="0" rIns="0" bIns="0" anchor="ctr" anchorCtr="1"/>
          <a:lstStyle/>
          <a:p>
            <a:pPr algn="ctr">
              <a:defRPr/>
            </a:pPr>
            <a:r>
              <a:rPr lang="ja-JP" altLang="en-US" sz="3600" dirty="0">
                <a:solidFill>
                  <a:schemeClr val="bg2"/>
                </a:solidFill>
              </a:rPr>
              <a:t>復習</a:t>
            </a:r>
            <a:endParaRPr lang="ja-JP" altLang="en-US" sz="3600" dirty="0">
              <a:solidFill>
                <a:schemeClr val="bg2"/>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1143000" y="260350"/>
            <a:ext cx="7772400" cy="1143000"/>
          </a:xfrm>
        </p:spPr>
        <p:txBody>
          <a:bodyPr/>
          <a:lstStyle/>
          <a:p>
            <a:r>
              <a:rPr lang="ja-JP" altLang="en-US" smtClean="0"/>
              <a:t>具体的事例 </a:t>
            </a:r>
            <a:r>
              <a:rPr lang="en-US" altLang="ja-JP" smtClean="0"/>
              <a:t>(</a:t>
            </a:r>
            <a:r>
              <a:rPr lang="ja-JP" altLang="en-US" smtClean="0"/>
              <a:t>続き</a:t>
            </a:r>
            <a:r>
              <a:rPr lang="en-US" altLang="ja-JP" smtClean="0"/>
              <a:t>1)</a:t>
            </a:r>
            <a:endParaRPr lang="ja-JP" altLang="en-US" smtClean="0"/>
          </a:p>
        </p:txBody>
      </p:sp>
      <p:sp>
        <p:nvSpPr>
          <p:cNvPr id="3" name="コンテンツ プレースホルダー 2"/>
          <p:cNvSpPr>
            <a:spLocks noGrp="1"/>
          </p:cNvSpPr>
          <p:nvPr>
            <p:ph idx="1"/>
          </p:nvPr>
        </p:nvSpPr>
        <p:spPr>
          <a:xfrm>
            <a:off x="1169988" y="1371600"/>
            <a:ext cx="7772400" cy="4114800"/>
          </a:xfrm>
        </p:spPr>
        <p:txBody>
          <a:bodyPr/>
          <a:lstStyle/>
          <a:p>
            <a:pPr>
              <a:defRPr/>
            </a:pPr>
            <a:r>
              <a:rPr lang="ja-JP" altLang="en-US" sz="2400" dirty="0"/>
              <a:t>次</a:t>
            </a:r>
            <a:r>
              <a:rPr lang="ja-JP" altLang="en-US" sz="2400" dirty="0" smtClean="0"/>
              <a:t>に</a:t>
            </a:r>
            <a:r>
              <a:rPr lang="en-US" altLang="ja-JP" sz="2400" dirty="0" smtClean="0"/>
              <a:t>3</a:t>
            </a:r>
            <a:r>
              <a:rPr lang="ja-JP" altLang="en-US" sz="2400" dirty="0" smtClean="0"/>
              <a:t>番目の</a:t>
            </a:r>
            <a:r>
              <a:rPr lang="ja-JP" altLang="en-US" sz="2400" dirty="0"/>
              <a:t>「横浜毎日新聞 </a:t>
            </a:r>
            <a:r>
              <a:rPr lang="en-US" altLang="ja-JP" sz="2400" dirty="0"/>
              <a:t>- </a:t>
            </a:r>
            <a:r>
              <a:rPr lang="ja-JP" altLang="en-US" sz="2400" dirty="0"/>
              <a:t>館報「開港のひろば」 横浜開港資料館」</a:t>
            </a:r>
            <a:r>
              <a:rPr lang="ja-JP" altLang="en-US" sz="2400" dirty="0" smtClean="0"/>
              <a:t>を見てみる</a:t>
            </a:r>
            <a:endParaRPr lang="en-US" altLang="ja-JP" sz="2400" dirty="0" smtClean="0"/>
          </a:p>
          <a:p>
            <a:pPr>
              <a:defRPr/>
            </a:pPr>
            <a:r>
              <a:rPr lang="ja-JP" altLang="en-US" sz="2400" dirty="0"/>
              <a:t>ここにも「日本で最初の日本語の日刊新聞」</a:t>
            </a:r>
            <a:r>
              <a:rPr lang="ja-JP" altLang="en-US" sz="2400" dirty="0" smtClean="0"/>
              <a:t>とある</a:t>
            </a:r>
            <a:endParaRPr lang="en-US" altLang="ja-JP" sz="2400" dirty="0" smtClean="0"/>
          </a:p>
          <a:p>
            <a:pPr>
              <a:defRPr/>
            </a:pPr>
            <a:r>
              <a:rPr lang="ja-JP" altLang="en-US" sz="2400" dirty="0"/>
              <a:t>「この頁の内容の著作権は横浜開港資料館に属します」</a:t>
            </a:r>
            <a:r>
              <a:rPr lang="ja-JP" altLang="en-US" sz="2400" dirty="0" smtClean="0"/>
              <a:t>とあり、トップページを見ると横浜市が運営しているようだ</a:t>
            </a:r>
            <a:endParaRPr lang="en-US" altLang="ja-JP" sz="2400" dirty="0" smtClean="0"/>
          </a:p>
          <a:p>
            <a:pPr>
              <a:defRPr/>
            </a:pPr>
            <a:r>
              <a:rPr lang="ja-JP" altLang="en-US" sz="2400" dirty="0" smtClean="0"/>
              <a:t>最終更新日は</a:t>
            </a:r>
            <a:r>
              <a:rPr lang="en-US" altLang="ja-JP" sz="2400" dirty="0" smtClean="0"/>
              <a:t>2006</a:t>
            </a:r>
            <a:r>
              <a:rPr lang="ja-JP" altLang="en-US" sz="2400" dirty="0" smtClean="0"/>
              <a:t>年</a:t>
            </a:r>
            <a:r>
              <a:rPr lang="en-US" altLang="ja-JP" sz="2400" dirty="0" smtClean="0"/>
              <a:t>8</a:t>
            </a:r>
            <a:r>
              <a:rPr lang="ja-JP" altLang="en-US" sz="2400" dirty="0" smtClean="0"/>
              <a:t>月</a:t>
            </a:r>
            <a:r>
              <a:rPr lang="en-US" altLang="ja-JP" sz="2400" dirty="0" smtClean="0"/>
              <a:t>20</a:t>
            </a:r>
            <a:r>
              <a:rPr lang="ja-JP" altLang="en-US" sz="2400" dirty="0" smtClean="0"/>
              <a:t>日で少し古い情報だが、</a:t>
            </a:r>
            <a:r>
              <a:rPr lang="en-US" altLang="ja-JP" sz="2400" dirty="0"/>
              <a:t>100</a:t>
            </a:r>
            <a:r>
              <a:rPr lang="ja-JP" altLang="en-US" sz="2400" dirty="0"/>
              <a:t>年以上前の事実を調べているので問題ではない</a:t>
            </a:r>
            <a:endParaRPr lang="en-US" altLang="ja-JP" sz="2400" dirty="0" smtClean="0"/>
          </a:p>
          <a:p>
            <a:pPr>
              <a:defRPr/>
            </a:pPr>
            <a:r>
              <a:rPr lang="ja-JP" altLang="en-US" sz="2400" dirty="0" smtClean="0"/>
              <a:t>ドメインは</a:t>
            </a:r>
            <a:r>
              <a:rPr lang="en-US" altLang="ja-JP" sz="2400" dirty="0" smtClean="0"/>
              <a:t>www.kaikou.city.yokohama.jp</a:t>
            </a:r>
            <a:r>
              <a:rPr lang="ja-JP" altLang="en-US" sz="2400" dirty="0" smtClean="0"/>
              <a:t>で、</a:t>
            </a:r>
            <a:r>
              <a:rPr lang="en-US" altLang="ja-JP" sz="2400" dirty="0" err="1" smtClean="0">
                <a:hlinkClick r:id="rId2"/>
              </a:rPr>
              <a:t>whois</a:t>
            </a:r>
            <a:r>
              <a:rPr lang="ja-JP" altLang="en-US" sz="2400" dirty="0" smtClean="0"/>
              <a:t>で運営者を調べてみる</a:t>
            </a:r>
            <a:endParaRPr lang="en-US" altLang="ja-JP" sz="2400" dirty="0" smtClean="0"/>
          </a:p>
          <a:p>
            <a:pPr lvl="1">
              <a:defRPr/>
            </a:pPr>
            <a:r>
              <a:rPr lang="en-US" altLang="ja-JP" sz="2400" dirty="0"/>
              <a:t>city.yokohama.jp</a:t>
            </a:r>
            <a:r>
              <a:rPr lang="ja-JP" altLang="en-US" sz="2400" dirty="0" smtClean="0"/>
              <a:t>で検索すると、「横浜市」が運営しているようだ</a:t>
            </a:r>
            <a:endParaRPr lang="en-US" altLang="ja-JP" sz="2400" dirty="0" smtClean="0"/>
          </a:p>
          <a:p>
            <a:pPr lvl="1">
              <a:defRPr/>
            </a:pPr>
            <a:r>
              <a:rPr lang="ja-JP" altLang="en-US" sz="2400" dirty="0" smtClean="0"/>
              <a:t>先ほどの「世界大百科事典」の方が信頼できそうだ</a:t>
            </a:r>
            <a:endParaRPr lang="en-US" altLang="ja-JP" sz="2400" dirty="0" smtClean="0"/>
          </a:p>
          <a:p>
            <a:pPr>
              <a:defRPr/>
            </a:pPr>
            <a:endParaRPr lang="ja-JP" altLang="en-US" sz="2400" dirty="0"/>
          </a:p>
        </p:txBody>
      </p:sp>
      <p:sp>
        <p:nvSpPr>
          <p:cNvPr id="10244"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10245"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0246"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9153FBF7-B95F-4F91-B264-62E7BAFA4805}" type="slidenum">
              <a:rPr kumimoji="0" lang="en-US" altLang="ja-JP" sz="1400"/>
              <a:pPr eaLnBrk="1" hangingPunct="1">
                <a:spcBef>
                  <a:spcPct val="0"/>
                </a:spcBef>
                <a:buClrTx/>
                <a:buSzTx/>
                <a:buFontTx/>
                <a:buNone/>
              </a:pPr>
              <a:t>6</a:t>
            </a:fld>
            <a:endParaRPr kumimoji="0" lang="en-US" altLang="ja-JP" sz="1400"/>
          </a:p>
        </p:txBody>
      </p:sp>
      <p:sp>
        <p:nvSpPr>
          <p:cNvPr id="7" name="角丸四角形 6"/>
          <p:cNvSpPr/>
          <p:nvPr/>
        </p:nvSpPr>
        <p:spPr bwMode="auto">
          <a:xfrm>
            <a:off x="61459" y="33536"/>
            <a:ext cx="1081541" cy="576064"/>
          </a:xfrm>
          <a:prstGeom prst="round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lIns="0" tIns="0" rIns="0" bIns="0" anchor="ctr" anchorCtr="1"/>
          <a:lstStyle/>
          <a:p>
            <a:pPr algn="ctr">
              <a:defRPr/>
            </a:pPr>
            <a:r>
              <a:rPr lang="ja-JP" altLang="en-US" sz="3600" dirty="0">
                <a:solidFill>
                  <a:schemeClr val="bg2"/>
                </a:solidFill>
              </a:rPr>
              <a:t>復習</a:t>
            </a:r>
            <a:endParaRPr lang="ja-JP" altLang="en-US" sz="3600" dirty="0">
              <a:solidFill>
                <a:schemeClr val="bg2"/>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1143000" y="321568"/>
            <a:ext cx="7772400" cy="659160"/>
          </a:xfrm>
        </p:spPr>
        <p:txBody>
          <a:bodyPr/>
          <a:lstStyle/>
          <a:p>
            <a:r>
              <a:rPr lang="ja-JP" altLang="en-US" dirty="0" smtClean="0"/>
              <a:t>具体的事例 </a:t>
            </a:r>
            <a:r>
              <a:rPr lang="en-US" altLang="ja-JP" dirty="0" smtClean="0"/>
              <a:t>(</a:t>
            </a:r>
            <a:r>
              <a:rPr lang="ja-JP" altLang="en-US" dirty="0" smtClean="0"/>
              <a:t>続き</a:t>
            </a:r>
            <a:r>
              <a:rPr lang="en-US" altLang="ja-JP" dirty="0" smtClean="0"/>
              <a:t>2)</a:t>
            </a:r>
            <a:endParaRPr lang="ja-JP" altLang="en-US" dirty="0" smtClean="0"/>
          </a:p>
        </p:txBody>
      </p:sp>
      <p:sp>
        <p:nvSpPr>
          <p:cNvPr id="3" name="コンテンツ プレースホルダ 2"/>
          <p:cNvSpPr>
            <a:spLocks noGrp="1"/>
          </p:cNvSpPr>
          <p:nvPr>
            <p:ph idx="1"/>
          </p:nvPr>
        </p:nvSpPr>
        <p:spPr>
          <a:xfrm>
            <a:off x="1169988" y="1268760"/>
            <a:ext cx="7772400" cy="4979640"/>
          </a:xfrm>
        </p:spPr>
        <p:txBody>
          <a:bodyPr/>
          <a:lstStyle/>
          <a:p>
            <a:pPr>
              <a:defRPr/>
            </a:pPr>
            <a:r>
              <a:rPr lang="ja-JP" altLang="en-US" sz="2400" dirty="0" smtClean="0"/>
              <a:t>情報源を示すなら、</a:t>
            </a:r>
            <a:r>
              <a:rPr lang="en-US" altLang="ja-JP" sz="2400" dirty="0" smtClean="0"/>
              <a:t>Wikipedia</a:t>
            </a:r>
            <a:r>
              <a:rPr lang="ja-JP" altLang="en-US" sz="2400" dirty="0" smtClean="0"/>
              <a:t>より「コトバンク」、「コトバンク」よりも図書館に行って「世界大百科事典の最新版」を参照するのがベター</a:t>
            </a:r>
            <a:endParaRPr lang="en-US" altLang="ja-JP" sz="2000" dirty="0" smtClean="0"/>
          </a:p>
          <a:p>
            <a:pPr>
              <a:defRPr/>
            </a:pPr>
            <a:r>
              <a:rPr lang="ja-JP" altLang="en-US" sz="2400" dirty="0" smtClean="0"/>
              <a:t>日本語以外の新聞はどうか？</a:t>
            </a:r>
            <a:endParaRPr lang="en-US" altLang="ja-JP" sz="2400" dirty="0" smtClean="0"/>
          </a:p>
          <a:p>
            <a:pPr lvl="1">
              <a:defRPr/>
            </a:pPr>
            <a:r>
              <a:rPr lang="en-US" altLang="ja-JP" sz="1800" dirty="0" smtClean="0">
                <a:effectLst/>
              </a:rPr>
              <a:t>Wikipedia</a:t>
            </a:r>
            <a:r>
              <a:rPr lang="ja-JP" altLang="en-US" sz="1800" dirty="0" smtClean="0">
                <a:effectLst/>
              </a:rPr>
              <a:t>「</a:t>
            </a:r>
            <a:r>
              <a:rPr lang="zh-CN" altLang="en-US" sz="1800" dirty="0">
                <a:effectLst/>
              </a:rPr>
              <a:t>横浜毎日新聞</a:t>
            </a:r>
            <a:r>
              <a:rPr lang="ja-JP" altLang="en-US" sz="1800" dirty="0" smtClean="0">
                <a:effectLst/>
              </a:rPr>
              <a:t>」には、</a:t>
            </a:r>
            <a:r>
              <a:rPr lang="en-US" altLang="ja-JP" sz="1800" dirty="0">
                <a:effectLst/>
              </a:rPr>
              <a:t>1861</a:t>
            </a:r>
            <a:r>
              <a:rPr lang="ja-JP" altLang="en-US" sz="1800" dirty="0" smtClean="0">
                <a:effectLst/>
              </a:rPr>
              <a:t>年に週</a:t>
            </a:r>
            <a:r>
              <a:rPr lang="en-US" altLang="ja-JP" sz="1800" dirty="0">
                <a:effectLst/>
              </a:rPr>
              <a:t>2</a:t>
            </a:r>
            <a:r>
              <a:rPr lang="ja-JP" altLang="en-US" sz="1800" dirty="0">
                <a:effectLst/>
              </a:rPr>
              <a:t>回発行の英字新聞「ナガサキ・シッピング・リスト・アンド・アドバタイザー</a:t>
            </a:r>
            <a:r>
              <a:rPr lang="ja-JP" altLang="en-US" sz="1800" dirty="0" smtClean="0">
                <a:effectLst/>
              </a:rPr>
              <a:t>」が創刊とある</a:t>
            </a:r>
            <a:endParaRPr lang="en-US" altLang="ja-JP" sz="1800" dirty="0" smtClean="0">
              <a:effectLst/>
            </a:endParaRPr>
          </a:p>
          <a:p>
            <a:pPr lvl="1">
              <a:defRPr/>
            </a:pPr>
            <a:r>
              <a:rPr lang="en-US" altLang="ja-JP" sz="1800" dirty="0" smtClean="0">
                <a:effectLst/>
              </a:rPr>
              <a:t>Wikipedia</a:t>
            </a:r>
            <a:r>
              <a:rPr lang="ja-JP" altLang="en-US" sz="1800" dirty="0" smtClean="0">
                <a:effectLst/>
              </a:rPr>
              <a:t>の</a:t>
            </a:r>
            <a:r>
              <a:rPr lang="ja-JP" altLang="en-US" sz="1800" dirty="0">
                <a:effectLst/>
              </a:rPr>
              <a:t>「ナガサキ・シッピング・リスト・アンド・アドバタイザー</a:t>
            </a:r>
            <a:r>
              <a:rPr lang="ja-JP" altLang="en-US" sz="1800" dirty="0" smtClean="0">
                <a:effectLst/>
              </a:rPr>
              <a:t>」をクリックして参照すると、外部リンクが一つあり、クリックすると見づらい画像が表示される</a:t>
            </a:r>
            <a:endParaRPr lang="en-US" altLang="ja-JP" sz="1800" dirty="0" smtClean="0">
              <a:effectLst/>
            </a:endParaRPr>
          </a:p>
          <a:p>
            <a:pPr lvl="1">
              <a:defRPr/>
            </a:pPr>
            <a:r>
              <a:rPr lang="en-US" altLang="ja-JP" sz="1800" dirty="0" smtClean="0">
                <a:effectLst/>
              </a:rPr>
              <a:t>URL</a:t>
            </a:r>
            <a:r>
              <a:rPr lang="ja-JP" altLang="en-US" sz="1800" dirty="0" smtClean="0">
                <a:effectLst/>
              </a:rPr>
              <a:t>の後半を削除して</a:t>
            </a:r>
            <a:r>
              <a:rPr lang="en-US" altLang="ja-JP" sz="1800" dirty="0">
                <a:effectLst/>
                <a:hlinkClick r:id="rId2"/>
              </a:rPr>
              <a:t>http://</a:t>
            </a:r>
            <a:r>
              <a:rPr lang="en-US" altLang="ja-JP" sz="1800" dirty="0" smtClean="0">
                <a:effectLst/>
                <a:hlinkClick r:id="rId2"/>
              </a:rPr>
              <a:t>homepage1.nifty.com/samito/</a:t>
            </a:r>
            <a:r>
              <a:rPr lang="ja-JP" altLang="en-US" sz="1800" dirty="0" smtClean="0">
                <a:effectLst/>
              </a:rPr>
              <a:t>を表示すると、「伊藤サム」という個人のサイトであることが分かる</a:t>
            </a:r>
            <a:endParaRPr lang="en-US" altLang="ja-JP" sz="1800" dirty="0" smtClean="0">
              <a:effectLst/>
            </a:endParaRPr>
          </a:p>
          <a:p>
            <a:pPr lvl="1">
              <a:defRPr/>
            </a:pPr>
            <a:r>
              <a:rPr lang="ja-JP" altLang="en-US" sz="1800" dirty="0">
                <a:effectLst/>
              </a:rPr>
              <a:t>キーワード「ナガサキ・シッピング・リスト・アンド・</a:t>
            </a:r>
            <a:r>
              <a:rPr lang="ja-JP" altLang="en-US" sz="1800" dirty="0" smtClean="0">
                <a:effectLst/>
              </a:rPr>
              <a:t>アドバタイザー」で検索</a:t>
            </a:r>
            <a:endParaRPr lang="en-US" altLang="ja-JP" sz="1800" dirty="0" smtClean="0">
              <a:effectLst/>
            </a:endParaRPr>
          </a:p>
          <a:p>
            <a:pPr lvl="1">
              <a:defRPr/>
            </a:pPr>
            <a:r>
              <a:rPr lang="ja-JP" altLang="en-US" sz="1800" dirty="0" smtClean="0">
                <a:effectLst/>
              </a:rPr>
              <a:t>コトバンク</a:t>
            </a:r>
            <a:r>
              <a:rPr lang="ja-JP" altLang="en-US" sz="1800" dirty="0">
                <a:effectLst/>
              </a:rPr>
              <a:t>に「ナガサキ・シッピング・リスト・アンド・アドバタイザー と</a:t>
            </a:r>
            <a:r>
              <a:rPr lang="ja-JP" altLang="en-US" sz="1800" dirty="0" smtClean="0">
                <a:effectLst/>
              </a:rPr>
              <a:t>は」というページがあり、先ほどと同様に「世界大百科事典の最新版」を参照するのが良いことが分かる</a:t>
            </a:r>
            <a:endParaRPr lang="en-US" altLang="ja-JP" sz="1800" dirty="0" smtClean="0">
              <a:effectLst/>
            </a:endParaRPr>
          </a:p>
        </p:txBody>
      </p:sp>
      <p:sp>
        <p:nvSpPr>
          <p:cNvPr id="11268"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11269"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1270"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92BDB879-1CFF-4227-9E40-8049E3C36928}" type="slidenum">
              <a:rPr kumimoji="0" lang="en-US" altLang="ja-JP" sz="1400"/>
              <a:pPr eaLnBrk="1" hangingPunct="1">
                <a:spcBef>
                  <a:spcPct val="0"/>
                </a:spcBef>
                <a:buClrTx/>
                <a:buSzTx/>
                <a:buFontTx/>
                <a:buNone/>
              </a:pPr>
              <a:t>7</a:t>
            </a:fld>
            <a:endParaRPr kumimoji="0" lang="en-US" altLang="ja-JP" sz="1400"/>
          </a:p>
        </p:txBody>
      </p:sp>
      <p:sp>
        <p:nvSpPr>
          <p:cNvPr id="7" name="角丸四角形 6"/>
          <p:cNvSpPr/>
          <p:nvPr/>
        </p:nvSpPr>
        <p:spPr bwMode="auto">
          <a:xfrm>
            <a:off x="61459" y="33536"/>
            <a:ext cx="1081541" cy="576064"/>
          </a:xfrm>
          <a:prstGeom prst="round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lIns="0" tIns="0" rIns="0" bIns="0" anchor="ctr" anchorCtr="1"/>
          <a:lstStyle/>
          <a:p>
            <a:pPr algn="ctr">
              <a:defRPr/>
            </a:pPr>
            <a:r>
              <a:rPr lang="ja-JP" altLang="en-US" sz="3600" dirty="0">
                <a:solidFill>
                  <a:schemeClr val="bg2"/>
                </a:solidFill>
              </a:rPr>
              <a:t>復習</a:t>
            </a:r>
            <a:endParaRPr lang="ja-JP" altLang="en-US" sz="3600" dirty="0">
              <a:solidFill>
                <a:schemeClr val="bg2"/>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smtClean="0"/>
              <a:t>引用と著作権</a:t>
            </a:r>
          </a:p>
        </p:txBody>
      </p:sp>
      <p:sp>
        <p:nvSpPr>
          <p:cNvPr id="3" name="コンテンツ プレースホルダ 2"/>
          <p:cNvSpPr>
            <a:spLocks noGrp="1"/>
          </p:cNvSpPr>
          <p:nvPr>
            <p:ph idx="1"/>
          </p:nvPr>
        </p:nvSpPr>
        <p:spPr/>
        <p:txBody>
          <a:bodyPr/>
          <a:lstStyle/>
          <a:p>
            <a:pPr>
              <a:defRPr/>
            </a:pPr>
            <a:r>
              <a:rPr lang="en-US" altLang="ja-JP" sz="2800" dirty="0" smtClean="0"/>
              <a:t>Web</a:t>
            </a:r>
            <a:r>
              <a:rPr lang="ja-JP" altLang="en-US" sz="2800" dirty="0" smtClean="0"/>
              <a:t>サイトの情報の多くは著作権のある著作物</a:t>
            </a:r>
            <a:endParaRPr lang="en-US" altLang="ja-JP" sz="2800" dirty="0" smtClean="0"/>
          </a:p>
          <a:p>
            <a:pPr lvl="1">
              <a:defRPr/>
            </a:pPr>
            <a:r>
              <a:rPr lang="ja-JP" altLang="en-US" sz="2400" dirty="0"/>
              <a:t>無断</a:t>
            </a:r>
            <a:r>
              <a:rPr lang="ja-JP" altLang="en-US" sz="2400" dirty="0" smtClean="0"/>
              <a:t>で</a:t>
            </a:r>
            <a:r>
              <a:rPr lang="ja-JP" altLang="en-US" sz="2400" dirty="0"/>
              <a:t>自分</a:t>
            </a:r>
            <a:r>
              <a:rPr lang="ja-JP" altLang="en-US" sz="2400" dirty="0" smtClean="0"/>
              <a:t>が作成した著作物のように発表すると著作権の侵害となる</a:t>
            </a:r>
            <a:endParaRPr lang="en-US" altLang="ja-JP" sz="2400" dirty="0" smtClean="0"/>
          </a:p>
          <a:p>
            <a:pPr>
              <a:defRPr/>
            </a:pPr>
            <a:r>
              <a:rPr lang="ja-JP" altLang="en-US" sz="2800" dirty="0" smtClean="0"/>
              <a:t>引用するための条件</a:t>
            </a:r>
            <a:endParaRPr lang="en-US" altLang="ja-JP" sz="2800" dirty="0" smtClean="0"/>
          </a:p>
          <a:p>
            <a:pPr lvl="1">
              <a:defRPr/>
            </a:pPr>
            <a:r>
              <a:rPr lang="ja-JP" altLang="en-US" sz="2400" dirty="0" smtClean="0"/>
              <a:t>引用する必然性がある</a:t>
            </a:r>
            <a:endParaRPr lang="en-US" altLang="ja-JP" sz="2400" dirty="0" smtClean="0"/>
          </a:p>
          <a:p>
            <a:pPr lvl="1">
              <a:defRPr/>
            </a:pPr>
            <a:r>
              <a:rPr lang="ja-JP" altLang="en-US" sz="2400" dirty="0" smtClean="0"/>
              <a:t>自分の著作物が主で、引用が従である</a:t>
            </a:r>
            <a:endParaRPr lang="en-US" altLang="ja-JP" sz="2400" dirty="0" smtClean="0"/>
          </a:p>
          <a:p>
            <a:pPr lvl="1">
              <a:defRPr/>
            </a:pPr>
            <a:r>
              <a:rPr lang="ja-JP" altLang="en-US" sz="2400" dirty="0"/>
              <a:t>「　</a:t>
            </a:r>
            <a:r>
              <a:rPr lang="ja-JP" altLang="en-US" sz="2400" dirty="0" smtClean="0"/>
              <a:t>」を付けるなど、引用部分が明確に区別されている</a:t>
            </a:r>
            <a:endParaRPr lang="en-US" altLang="ja-JP" sz="2400" dirty="0" smtClean="0"/>
          </a:p>
          <a:p>
            <a:pPr lvl="1">
              <a:defRPr/>
            </a:pPr>
            <a:r>
              <a:rPr lang="ja-JP" altLang="en-US" sz="2400" dirty="0" smtClean="0"/>
              <a:t>出典を</a:t>
            </a:r>
            <a:r>
              <a:rPr lang="ja-JP" altLang="en-US" sz="2400" dirty="0"/>
              <a:t>明記</a:t>
            </a:r>
            <a:r>
              <a:rPr lang="ja-JP" altLang="en-US" sz="2400" dirty="0" smtClean="0"/>
              <a:t>する</a:t>
            </a:r>
            <a:endParaRPr lang="en-US" altLang="ja-JP" sz="2400" dirty="0" smtClean="0"/>
          </a:p>
        </p:txBody>
      </p:sp>
      <p:sp>
        <p:nvSpPr>
          <p:cNvPr id="12292"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12293"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2294"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8E1FAE28-9201-4EB8-9C60-3C84E2A37FA0}" type="slidenum">
              <a:rPr kumimoji="0" lang="en-US" altLang="ja-JP" sz="1400"/>
              <a:pPr eaLnBrk="1" hangingPunct="1">
                <a:spcBef>
                  <a:spcPct val="0"/>
                </a:spcBef>
                <a:buClrTx/>
                <a:buSzTx/>
                <a:buFontTx/>
                <a:buNone/>
              </a:pPr>
              <a:t>8</a:t>
            </a:fld>
            <a:endParaRPr kumimoji="0" lang="en-US" altLang="ja-JP" sz="1400"/>
          </a:p>
        </p:txBody>
      </p:sp>
      <p:sp>
        <p:nvSpPr>
          <p:cNvPr id="7" name="角丸四角形 6"/>
          <p:cNvSpPr/>
          <p:nvPr/>
        </p:nvSpPr>
        <p:spPr bwMode="auto">
          <a:xfrm>
            <a:off x="61459" y="33536"/>
            <a:ext cx="1081541" cy="576064"/>
          </a:xfrm>
          <a:prstGeom prst="round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lIns="0" tIns="0" rIns="0" bIns="0" anchor="ctr" anchorCtr="1"/>
          <a:lstStyle/>
          <a:p>
            <a:pPr algn="ctr">
              <a:defRPr/>
            </a:pPr>
            <a:r>
              <a:rPr lang="ja-JP" altLang="en-US" sz="3600" dirty="0">
                <a:solidFill>
                  <a:schemeClr val="bg2"/>
                </a:solidFill>
              </a:rPr>
              <a:t>復習</a:t>
            </a:r>
            <a:endParaRPr lang="ja-JP" altLang="en-US" sz="3600" dirty="0">
              <a:solidFill>
                <a:schemeClr val="bg2"/>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mtClean="0"/>
              <a:t>出典の書き方</a:t>
            </a:r>
          </a:p>
        </p:txBody>
      </p:sp>
      <p:sp>
        <p:nvSpPr>
          <p:cNvPr id="3" name="コンテンツ プレースホルダ 2"/>
          <p:cNvSpPr>
            <a:spLocks noGrp="1"/>
          </p:cNvSpPr>
          <p:nvPr>
            <p:ph idx="1"/>
          </p:nvPr>
        </p:nvSpPr>
        <p:spPr>
          <a:xfrm>
            <a:off x="1169988" y="1557338"/>
            <a:ext cx="7772400" cy="4464050"/>
          </a:xfrm>
        </p:spPr>
        <p:txBody>
          <a:bodyPr/>
          <a:lstStyle/>
          <a:p>
            <a:pPr>
              <a:defRPr/>
            </a:pPr>
            <a:r>
              <a:rPr lang="ja-JP" altLang="en-US" sz="2800" dirty="0" smtClean="0"/>
              <a:t>書籍の場合</a:t>
            </a:r>
            <a:endParaRPr lang="en-US" altLang="ja-JP" sz="2800" dirty="0" smtClean="0"/>
          </a:p>
          <a:p>
            <a:pPr lvl="1">
              <a:defRPr/>
            </a:pPr>
            <a:r>
              <a:rPr lang="ja-JP" altLang="en-US" sz="2400" dirty="0" smtClean="0"/>
              <a:t>著者名</a:t>
            </a:r>
            <a:r>
              <a:rPr lang="en-US" altLang="ja-JP" sz="2400" dirty="0" smtClean="0"/>
              <a:t>1</a:t>
            </a:r>
            <a:r>
              <a:rPr lang="ja-JP" altLang="en-US" sz="2400" dirty="0" smtClean="0"/>
              <a:t>・著者名</a:t>
            </a:r>
            <a:r>
              <a:rPr lang="en-US" altLang="ja-JP" sz="2400" dirty="0" smtClean="0"/>
              <a:t>2,</a:t>
            </a:r>
            <a:r>
              <a:rPr lang="ja-JP" altLang="en-US" sz="2400" dirty="0"/>
              <a:t>出版年</a:t>
            </a:r>
            <a:r>
              <a:rPr lang="en-US" altLang="ja-JP" sz="2400" dirty="0" smtClean="0"/>
              <a:t>,『</a:t>
            </a:r>
            <a:r>
              <a:rPr lang="ja-JP" altLang="en-US" sz="2400" dirty="0"/>
              <a:t>タイトル</a:t>
            </a:r>
            <a:r>
              <a:rPr lang="en-US" altLang="ja-JP" sz="2400" dirty="0" smtClean="0"/>
              <a:t>』</a:t>
            </a:r>
            <a:r>
              <a:rPr lang="ja-JP" altLang="en-US" sz="2400" dirty="0" smtClean="0"/>
              <a:t>出版社名</a:t>
            </a:r>
            <a:r>
              <a:rPr lang="en-US" altLang="ja-JP" sz="2400" dirty="0" smtClean="0"/>
              <a:t>.</a:t>
            </a:r>
          </a:p>
          <a:p>
            <a:pPr lvl="1">
              <a:defRPr/>
            </a:pPr>
            <a:r>
              <a:rPr lang="ja-JP" altLang="en-US" sz="2000" dirty="0" smtClean="0"/>
              <a:t>古市憲</a:t>
            </a:r>
            <a:r>
              <a:rPr lang="ja-JP" altLang="en-US" sz="2000" dirty="0"/>
              <a:t>寿</a:t>
            </a:r>
            <a:r>
              <a:rPr lang="ja-JP" altLang="en-US" sz="2000" dirty="0" smtClean="0"/>
              <a:t>，</a:t>
            </a:r>
            <a:r>
              <a:rPr lang="en-US" altLang="ja-JP" sz="2000" dirty="0" smtClean="0"/>
              <a:t>2011</a:t>
            </a:r>
            <a:r>
              <a:rPr lang="en-US" altLang="ja-JP" sz="2000" dirty="0"/>
              <a:t>,</a:t>
            </a:r>
            <a:r>
              <a:rPr lang="en-US" altLang="ja-JP" sz="2000" dirty="0" smtClean="0"/>
              <a:t>『</a:t>
            </a:r>
            <a:r>
              <a:rPr lang="ja-JP" altLang="en-US" sz="2000" dirty="0"/>
              <a:t>絶望の国の幸福な若者</a:t>
            </a:r>
            <a:r>
              <a:rPr lang="ja-JP" altLang="en-US" sz="2000" dirty="0" smtClean="0"/>
              <a:t>たち</a:t>
            </a:r>
            <a:r>
              <a:rPr lang="en-US" altLang="ja-JP" sz="2000" dirty="0" smtClean="0"/>
              <a:t>』</a:t>
            </a:r>
            <a:r>
              <a:rPr lang="ja-JP" altLang="en-US" sz="2000" dirty="0" smtClean="0"/>
              <a:t>講談社．</a:t>
            </a:r>
            <a:endParaRPr lang="en-US" altLang="ja-JP" sz="2000" dirty="0" smtClean="0"/>
          </a:p>
          <a:p>
            <a:pPr lvl="1">
              <a:defRPr/>
            </a:pPr>
            <a:r>
              <a:rPr lang="ja-JP" altLang="en-US" sz="2000" dirty="0" smtClean="0"/>
              <a:t>井上俊・長谷正人編</a:t>
            </a:r>
            <a:r>
              <a:rPr lang="en-US" altLang="ja-JP" sz="2000" dirty="0" smtClean="0"/>
              <a:t>, 2010,『</a:t>
            </a:r>
            <a:r>
              <a:rPr lang="ja-JP" altLang="en-US" sz="2000" dirty="0" smtClean="0"/>
              <a:t>文化</a:t>
            </a:r>
            <a:r>
              <a:rPr lang="ja-JP" altLang="en-US" sz="2000" dirty="0"/>
              <a:t>社会学入門</a:t>
            </a:r>
            <a:r>
              <a:rPr lang="en-US" altLang="ja-JP" sz="2000" dirty="0"/>
              <a:t>―</a:t>
            </a:r>
            <a:r>
              <a:rPr lang="ja-JP" altLang="en-US" sz="2000" dirty="0"/>
              <a:t>テーマと</a:t>
            </a:r>
            <a:r>
              <a:rPr lang="ja-JP" altLang="en-US" sz="2000" dirty="0" smtClean="0"/>
              <a:t>ツール</a:t>
            </a:r>
            <a:r>
              <a:rPr lang="en-US" altLang="ja-JP" sz="2000" dirty="0" smtClean="0"/>
              <a:t>』</a:t>
            </a:r>
            <a:r>
              <a:rPr lang="ja-JP" altLang="en-US" sz="2000" dirty="0" smtClean="0"/>
              <a:t>ミネルヴァ書房</a:t>
            </a:r>
            <a:r>
              <a:rPr lang="en-US" altLang="ja-JP" sz="2000" dirty="0" smtClean="0"/>
              <a:t>. </a:t>
            </a:r>
            <a:endParaRPr lang="ja-JP" altLang="en-US" sz="2000" dirty="0"/>
          </a:p>
          <a:p>
            <a:pPr>
              <a:defRPr/>
            </a:pPr>
            <a:r>
              <a:rPr lang="en-US" altLang="ja-JP" sz="2800" dirty="0" smtClean="0"/>
              <a:t>Web</a:t>
            </a:r>
            <a:r>
              <a:rPr lang="ja-JP" altLang="en-US" sz="2800" dirty="0" smtClean="0"/>
              <a:t>ページの場合</a:t>
            </a:r>
            <a:endParaRPr lang="en-US" altLang="ja-JP" sz="2800" dirty="0" smtClean="0"/>
          </a:p>
          <a:p>
            <a:pPr lvl="1">
              <a:defRPr/>
            </a:pPr>
            <a:r>
              <a:rPr lang="ja-JP" altLang="en-US" sz="2400" dirty="0" smtClean="0"/>
              <a:t>著者名</a:t>
            </a:r>
            <a:r>
              <a:rPr lang="en-US" altLang="ja-JP" sz="2400" dirty="0" smtClean="0"/>
              <a:t>, </a:t>
            </a:r>
            <a:r>
              <a:rPr lang="ja-JP" altLang="en-US" sz="2400" dirty="0" smtClean="0"/>
              <a:t>最終</a:t>
            </a:r>
            <a:r>
              <a:rPr lang="ja-JP" altLang="en-US" sz="2400" dirty="0"/>
              <a:t>更</a:t>
            </a:r>
            <a:r>
              <a:rPr lang="ja-JP" altLang="en-US" sz="2400" dirty="0" smtClean="0"/>
              <a:t>新年</a:t>
            </a:r>
            <a:r>
              <a:rPr lang="en-US" altLang="ja-JP" sz="2400" dirty="0" smtClean="0"/>
              <a:t>,</a:t>
            </a:r>
            <a:r>
              <a:rPr lang="ja-JP" altLang="en-US" sz="2400" dirty="0" smtClean="0"/>
              <a:t>「</a:t>
            </a:r>
            <a:r>
              <a:rPr lang="ja-JP" altLang="en-US" sz="2400" dirty="0"/>
              <a:t>タイトル</a:t>
            </a:r>
            <a:r>
              <a:rPr lang="ja-JP" altLang="en-US" sz="2400" dirty="0" smtClean="0"/>
              <a:t>」</a:t>
            </a:r>
            <a:r>
              <a:rPr lang="en-US" altLang="ja-JP" sz="2400" dirty="0" smtClean="0"/>
              <a:t>, </a:t>
            </a:r>
            <a:r>
              <a:rPr lang="ja-JP" altLang="en-US" sz="2400" dirty="0" smtClean="0"/>
              <a:t>ウェブサイト名</a:t>
            </a:r>
            <a:r>
              <a:rPr lang="en-US" altLang="ja-JP" sz="2400" dirty="0" smtClean="0"/>
              <a:t>, </a:t>
            </a:r>
            <a:r>
              <a:rPr lang="ja-JP" altLang="en-US" sz="2400" dirty="0" smtClean="0"/>
              <a:t>（</a:t>
            </a:r>
            <a:r>
              <a:rPr lang="ja-JP" altLang="en-US" sz="2400" dirty="0"/>
              <a:t>取得</a:t>
            </a:r>
            <a:r>
              <a:rPr lang="ja-JP" altLang="en-US" sz="2400" dirty="0" smtClean="0"/>
              <a:t>日</a:t>
            </a:r>
            <a:r>
              <a:rPr lang="en-US" altLang="ja-JP" sz="2400" dirty="0" smtClean="0"/>
              <a:t>, URL</a:t>
            </a:r>
            <a:r>
              <a:rPr lang="ja-JP" altLang="en-US" sz="2400" dirty="0" smtClean="0"/>
              <a:t>）</a:t>
            </a:r>
            <a:r>
              <a:rPr lang="en-US" altLang="ja-JP" sz="2400" dirty="0" smtClean="0"/>
              <a:t>.</a:t>
            </a:r>
            <a:endParaRPr lang="ja-JP" altLang="en-US" sz="2400" dirty="0"/>
          </a:p>
          <a:p>
            <a:pPr lvl="1">
              <a:defRPr/>
            </a:pPr>
            <a:r>
              <a:rPr lang="ja-JP" altLang="en-US" sz="2000" dirty="0" smtClean="0"/>
              <a:t>総務省統計局</a:t>
            </a:r>
            <a:r>
              <a:rPr lang="en-US" altLang="ja-JP" sz="2000" dirty="0" smtClean="0"/>
              <a:t>, 2013, </a:t>
            </a:r>
            <a:r>
              <a:rPr lang="ja-JP" altLang="en-US" sz="2000" dirty="0" smtClean="0"/>
              <a:t>「我が国</a:t>
            </a:r>
            <a:r>
              <a:rPr lang="ja-JP" altLang="en-US" sz="2000" dirty="0"/>
              <a:t>のこどもの数 </a:t>
            </a:r>
            <a:r>
              <a:rPr lang="en-US" altLang="ja-JP" sz="2000" dirty="0"/>
              <a:t>-</a:t>
            </a:r>
            <a:r>
              <a:rPr lang="ja-JP" altLang="en-US" sz="2000" dirty="0"/>
              <a:t>「こどもの日」にちなんで</a:t>
            </a:r>
            <a:r>
              <a:rPr lang="en-US" altLang="ja-JP" sz="2000" dirty="0"/>
              <a:t>- </a:t>
            </a:r>
            <a:r>
              <a:rPr lang="ja-JP" altLang="en-US" sz="2000" dirty="0"/>
              <a:t>（「人口推計」から</a:t>
            </a:r>
            <a:r>
              <a:rPr lang="ja-JP" altLang="en-US" sz="2000" dirty="0" smtClean="0"/>
              <a:t>）」</a:t>
            </a:r>
            <a:r>
              <a:rPr lang="en-US" altLang="ja-JP" sz="2000" dirty="0" smtClean="0"/>
              <a:t>, </a:t>
            </a:r>
            <a:r>
              <a:rPr lang="ja-JP" altLang="en-US" sz="2000" dirty="0" smtClean="0"/>
              <a:t> 統計局ホームページ</a:t>
            </a:r>
            <a:r>
              <a:rPr lang="en-US" altLang="ja-JP" sz="2000" dirty="0" smtClean="0"/>
              <a:t>,  (2014-4-29, </a:t>
            </a:r>
            <a:r>
              <a:rPr lang="en-US" altLang="ja-JP" sz="2000" dirty="0"/>
              <a:t>http://www.stat.go.jp/data/jinsui/topics/topi700.htm).</a:t>
            </a:r>
            <a:endParaRPr lang="en-US" altLang="ja-JP" sz="2000" dirty="0" smtClean="0"/>
          </a:p>
          <a:p>
            <a:pPr>
              <a:defRPr/>
            </a:pPr>
            <a:r>
              <a:rPr lang="ja-JP" altLang="en-US" sz="2800" dirty="0"/>
              <a:t>書き方</a:t>
            </a:r>
            <a:r>
              <a:rPr lang="ja-JP" altLang="en-US" sz="2800" dirty="0" smtClean="0"/>
              <a:t>は、専門分野によって多少異なる</a:t>
            </a:r>
            <a:endParaRPr lang="en-US" altLang="ja-JP" sz="2800" dirty="0" smtClean="0"/>
          </a:p>
        </p:txBody>
      </p:sp>
      <p:sp>
        <p:nvSpPr>
          <p:cNvPr id="13316"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2016/05/10</a:t>
            </a:r>
            <a:endParaRPr kumimoji="0" lang="en-US" altLang="ja-JP" sz="1400" smtClean="0"/>
          </a:p>
        </p:txBody>
      </p:sp>
      <p:sp>
        <p:nvSpPr>
          <p:cNvPr id="13317"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3318"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B0E0232-CB9F-4AA1-80D3-7639F4A0E548}" type="slidenum">
              <a:rPr kumimoji="0" lang="en-US" altLang="ja-JP" sz="1400"/>
              <a:pPr eaLnBrk="1" hangingPunct="1">
                <a:spcBef>
                  <a:spcPct val="0"/>
                </a:spcBef>
                <a:buClrTx/>
                <a:buSzTx/>
                <a:buFontTx/>
                <a:buNone/>
              </a:pPr>
              <a:t>9</a:t>
            </a:fld>
            <a:endParaRPr kumimoji="0" lang="en-US" altLang="ja-JP" sz="1400"/>
          </a:p>
        </p:txBody>
      </p:sp>
      <p:sp>
        <p:nvSpPr>
          <p:cNvPr id="7" name="角丸四角形 6"/>
          <p:cNvSpPr/>
          <p:nvPr/>
        </p:nvSpPr>
        <p:spPr bwMode="auto">
          <a:xfrm>
            <a:off x="61459" y="33536"/>
            <a:ext cx="1081541" cy="576064"/>
          </a:xfrm>
          <a:prstGeom prst="round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lIns="0" tIns="0" rIns="0" bIns="0" anchor="ctr" anchorCtr="1"/>
          <a:lstStyle/>
          <a:p>
            <a:pPr algn="ctr">
              <a:defRPr/>
            </a:pPr>
            <a:r>
              <a:rPr lang="ja-JP" altLang="en-US" sz="3600" dirty="0">
                <a:solidFill>
                  <a:schemeClr val="bg2"/>
                </a:solidFill>
              </a:rPr>
              <a:t>復習</a:t>
            </a:r>
            <a:endParaRPr lang="ja-JP" altLang="en-US" sz="3600" dirty="0">
              <a:solidFill>
                <a:schemeClr val="bg2"/>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Azure">
  <a:themeElements>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fontScheme name="Azure">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charset="0"/>
            <a:ea typeface="ＭＳ Ｐゴシック" charset="-128"/>
          </a:defRPr>
        </a:defPPr>
      </a:lstStyle>
    </a:lnDef>
  </a:objectDefaults>
  <a:extraClrSchemeLst>
    <a:extraClrScheme>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Azur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Azure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Files\Microsoft\Office\Templates\Presentation Designs\Azure.pot</Template>
  <TotalTime>5438</TotalTime>
  <Words>1127</Words>
  <Application>Microsoft Office PowerPoint</Application>
  <PresentationFormat>画面に合わせる (4:3)</PresentationFormat>
  <Paragraphs>144</Paragraphs>
  <Slides>11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ＭＳ Ｐゴシック</vt:lpstr>
      <vt:lpstr>ＭＳ Ｐ明朝</vt:lpstr>
      <vt:lpstr>Times New Roman</vt:lpstr>
      <vt:lpstr>Wingdings</vt:lpstr>
      <vt:lpstr>Azure</vt:lpstr>
      <vt:lpstr>文化社会学情報演習 Web検索</vt:lpstr>
      <vt:lpstr>インターネット上の情報は正しいとは限らない</vt:lpstr>
      <vt:lpstr>信頼できる組織や個人が発信する一次情報または二次情報を入手しよう</vt:lpstr>
      <vt:lpstr>情報の信頼性を確かめる方法</vt:lpstr>
      <vt:lpstr>具体的事例</vt:lpstr>
      <vt:lpstr>具体的事例 (続き1)</vt:lpstr>
      <vt:lpstr>具体的事例 (続き2)</vt:lpstr>
      <vt:lpstr>引用と著作権</vt:lpstr>
      <vt:lpstr>出典の書き方</vt:lpstr>
      <vt:lpstr>5/10の課題</vt:lpstr>
      <vt:lpstr>5/10の課題</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文化社会学演習 20110426</dc:title>
  <dc:creator>Isamu Saeki</dc:creator>
  <cp:lastModifiedBy>佐伯勇</cp:lastModifiedBy>
  <cp:revision>235</cp:revision>
  <cp:lastPrinted>2016-04-26T01:39:51Z</cp:lastPrinted>
  <dcterms:created xsi:type="dcterms:W3CDTF">2000-04-11T23:27:40Z</dcterms:created>
  <dcterms:modified xsi:type="dcterms:W3CDTF">2016-05-09T10:34:20Z</dcterms:modified>
</cp:coreProperties>
</file>